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72" r:id="rId2"/>
    <p:sldId id="257" r:id="rId3"/>
    <p:sldId id="267" r:id="rId4"/>
    <p:sldId id="259" r:id="rId5"/>
    <p:sldId id="260" r:id="rId6"/>
    <p:sldId id="261" r:id="rId7"/>
    <p:sldId id="262" r:id="rId8"/>
    <p:sldId id="269" r:id="rId9"/>
    <p:sldId id="265" r:id="rId10"/>
    <p:sldId id="263" r:id="rId11"/>
    <p:sldId id="270" r:id="rId12"/>
    <p:sldId id="264" r:id="rId13"/>
    <p:sldId id="273" r:id="rId14"/>
    <p:sldId id="266" r:id="rId1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59" name="Rectangle 1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82425" cy="1247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60" name="Rectangle 1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92983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32454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74973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65611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92895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5213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DD8B2DA-FAEE-49DF-8D64-0B9B51BAB45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4884888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D20051-9917-4BD7-AE91-0357C19B9C1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6966755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16700" y="128588"/>
            <a:ext cx="2052638" cy="55848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7100" cy="55848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606D1A-1362-4068-9451-A8F5E7903AA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004415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12138" cy="1433512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6138" cy="458788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8138" cy="458788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</p:spPr>
        <p:txBody>
          <a:bodyPr/>
          <a:lstStyle>
            <a:lvl1pPr>
              <a:defRPr/>
            </a:lvl1pPr>
          </a:lstStyle>
          <a:p>
            <a:fld id="{55900ADF-9B0A-47DC-BED6-772A639C212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4928013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D36897-487A-4FEE-B974-9942F3CDD2E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5188983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8207A0F-D30D-4729-998A-111DAEA22DD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570221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9075" cy="411321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38675" y="1600200"/>
            <a:ext cx="4030663" cy="411321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CF50F2-1B1D-4497-A0E6-B918EEB77DF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792280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5F9E307-AC69-4EB7-B7FA-0FE3451482E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1642315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0DE99D-9381-4A39-B05D-FACBD08FD58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0288139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6F50E3-015B-4DD2-9868-E66CB716226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4588295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4372356-7B60-4544-877E-8DA55A2CFBD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1718732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B0522A6-AE4A-45B4-9B5D-07C2DEB32A2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4767819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213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Címszöveg formátumának szerkesztése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2138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Vázlatszöveg formátumának szerkesztése</a:t>
            </a:r>
          </a:p>
          <a:p>
            <a:pPr lvl="1"/>
            <a:r>
              <a:rPr lang="en-GB" altLang="hu-HU"/>
              <a:t>Második vázlatszint</a:t>
            </a:r>
          </a:p>
          <a:p>
            <a:pPr lvl="2"/>
            <a:r>
              <a:rPr lang="en-GB" altLang="hu-HU"/>
              <a:t>Harmadik vázlatszint</a:t>
            </a:r>
          </a:p>
          <a:p>
            <a:pPr lvl="3"/>
            <a:r>
              <a:rPr lang="en-GB" altLang="hu-HU"/>
              <a:t>Negyedik vázlatszint</a:t>
            </a:r>
          </a:p>
          <a:p>
            <a:pPr lvl="4"/>
            <a:r>
              <a:rPr lang="en-GB" altLang="hu-HU"/>
              <a:t>Ötödik vázlatszint</a:t>
            </a:r>
          </a:p>
          <a:p>
            <a:pPr lvl="4"/>
            <a:r>
              <a:rPr lang="en-GB" altLang="hu-HU"/>
              <a:t>Hatodik vázlatszint</a:t>
            </a:r>
          </a:p>
          <a:p>
            <a:pPr lvl="4"/>
            <a:r>
              <a:rPr lang="en-GB" altLang="hu-HU"/>
              <a:t>Hetedik vázlatszint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161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hu-HU" altLang="hu-H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781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6F262F9E-ABBE-4590-9C5E-3B7E760C34D5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/>
  </p:transition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zanza.tv/tortenelem/az-okori-roma/rom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romaikor.hu/kezdola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863601"/>
            <a:ext cx="8902700" cy="174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tabLst/>
            </a:pPr>
            <a:r>
              <a:rPr lang="hu-HU" altLang="hu-HU" sz="2200" b="1" dirty="0">
                <a:latin typeface="Cambria" panose="02040503050406030204" pitchFamily="18" charset="0"/>
              </a:rPr>
              <a:t> </a:t>
            </a:r>
          </a:p>
          <a:p>
            <a:pPr>
              <a:tabLst/>
            </a:pPr>
            <a:r>
              <a:rPr lang="hu-HU" altLang="hu-HU" sz="2200" b="1" dirty="0">
                <a:latin typeface="Cambria" panose="02040503050406030204" pitchFamily="18" charset="0"/>
              </a:rPr>
              <a:t>     </a:t>
            </a:r>
          </a:p>
          <a:p>
            <a:pPr>
              <a:tabLst/>
            </a:pPr>
            <a:endParaRPr lang="hu-HU" altLang="hu-H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tabLst/>
            </a:pPr>
            <a:endParaRPr lang="hu-HU" altLang="hu-HU" sz="2200" b="1" dirty="0">
              <a:latin typeface="Cambria" panose="02040503050406030204" pitchFamily="18" charset="0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179511" y="1"/>
            <a:ext cx="8784977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D320"/>
                </a:solidFill>
                <a:latin typeface="Cambria" panose="02040503050406030204" pitchFamily="18" charset="0"/>
              </a:rPr>
              <a:t>A római köztársaság</a:t>
            </a:r>
            <a:endParaRPr lang="hu-HU" altLang="hu-HU" sz="2000" b="1" dirty="0">
              <a:solidFill>
                <a:srgbClr val="FFD32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Kép 2" descr="A képen berendezés, barna, állás, zöld látható&#10;&#10;Automatikusan generált leírás">
            <a:extLst>
              <a:ext uri="{FF2B5EF4-FFF2-40B4-BE49-F238E27FC236}">
                <a16:creationId xmlns:a16="http://schemas.microsoft.com/office/drawing/2014/main" id="{FFCE3697-E402-4069-A7D8-0A0062B3B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99864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29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863601"/>
            <a:ext cx="8902700" cy="174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200" b="1" dirty="0">
                <a:latin typeface="Cambria" panose="02040503050406030204" pitchFamily="18" charset="0"/>
              </a:rPr>
              <a:t>A plebejusok a következő évszázadokban </a:t>
            </a:r>
          </a:p>
          <a:p>
            <a:pPr>
              <a:tabLst/>
            </a:pPr>
            <a:r>
              <a:rPr lang="hu-HU" altLang="hu-HU" sz="2200" b="1" dirty="0">
                <a:latin typeface="Cambria" panose="02040503050406030204" pitchFamily="18" charset="0"/>
              </a:rPr>
              <a:t>     egyre több jogot szereztek</a:t>
            </a:r>
            <a:br>
              <a:rPr lang="hu-HU" altLang="hu-HU" sz="2200" b="1" dirty="0">
                <a:latin typeface="Cambria" panose="02040503050406030204" pitchFamily="18" charset="0"/>
              </a:rPr>
            </a:br>
            <a:r>
              <a:rPr lang="hu-HU" altLang="hu-HU" sz="2200" b="1" dirty="0">
                <a:latin typeface="Cambria" panose="02040503050406030204" pitchFamily="18" charset="0"/>
              </a:rPr>
              <a:t>	</a:t>
            </a:r>
            <a:r>
              <a:rPr lang="hu-HU" altLang="hu-HU" sz="2200" dirty="0">
                <a:latin typeface="Cambria" panose="02040503050406030204" pitchFamily="18" charset="0"/>
                <a:sym typeface="Wingdings" panose="05000000000000000000" pitchFamily="2" charset="2"/>
              </a:rPr>
              <a:t> sorra megnyíltak </a:t>
            </a:r>
            <a:r>
              <a:rPr lang="hu-HU" altLang="hu-HU" sz="2200" dirty="0" err="1">
                <a:latin typeface="Cambria" panose="02040503050406030204" pitchFamily="18" charset="0"/>
                <a:sym typeface="Wingdings" panose="05000000000000000000" pitchFamily="2" charset="2"/>
              </a:rPr>
              <a:t>előttük</a:t>
            </a:r>
            <a:r>
              <a:rPr lang="hu-HU" altLang="hu-HU" sz="2200" dirty="0">
                <a:latin typeface="Cambria" panose="02040503050406030204" pitchFamily="18" charset="0"/>
                <a:sym typeface="Wingdings" panose="05000000000000000000" pitchFamily="2" charset="2"/>
              </a:rPr>
              <a:t> a politikai tisztségek</a:t>
            </a:r>
            <a:br>
              <a:rPr lang="hu-HU" altLang="hu-HU" sz="2200" dirty="0"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hu-HU" altLang="hu-HU" sz="2200" dirty="0">
                <a:latin typeface="Cambria" panose="02040503050406030204" pitchFamily="18" charset="0"/>
                <a:sym typeface="Wingdings" panose="05000000000000000000" pitchFamily="2" charset="2"/>
              </a:rPr>
              <a:t>	</a:t>
            </a:r>
            <a:r>
              <a:rPr lang="hu-HU" altLang="hu-HU" sz="2200" b="1" dirty="0">
                <a:latin typeface="Cambria" panose="02040503050406030204" pitchFamily="18" charset="0"/>
                <a:sym typeface="Wingdings" panose="05000000000000000000" pitchFamily="2" charset="2"/>
              </a:rPr>
              <a:t> Kr. e. 451.: írásba foglalták a törvényeket</a:t>
            </a:r>
            <a:br>
              <a:rPr lang="hu-HU" altLang="hu-HU" sz="2200" b="1" dirty="0"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hu-HU" altLang="hu-HU" sz="2200" b="1" dirty="0">
                <a:latin typeface="Cambria" panose="02040503050406030204" pitchFamily="18" charset="0"/>
                <a:sym typeface="Wingdings" panose="05000000000000000000" pitchFamily="2" charset="2"/>
              </a:rPr>
              <a:t>		- XII táblás törvények</a:t>
            </a:r>
            <a:endParaRPr lang="hu-HU" altLang="hu-HU" sz="2200" b="1" dirty="0">
              <a:latin typeface="Cambria" panose="020405030504060302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0" y="2610682"/>
            <a:ext cx="9144000" cy="4185761"/>
          </a:xfrm>
          <a:prstGeom prst="rect">
            <a:avLst/>
          </a:prstGeom>
          <a:solidFill>
            <a:srgbClr val="C00000">
              <a:alpha val="14902"/>
            </a:srgbClr>
          </a:solidFill>
          <a:ln w="38100">
            <a:solidFill>
              <a:srgbClr val="C0000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hu-HU" sz="1900" dirty="0">
                <a:solidFill>
                  <a:schemeClr val="tx1"/>
                </a:solidFill>
                <a:latin typeface="Cambria" panose="02040503050406030204" pitchFamily="18" charset="0"/>
              </a:rPr>
              <a:t>„</a:t>
            </a:r>
            <a:r>
              <a:rPr lang="hu-HU" sz="1900" b="1" dirty="0">
                <a:solidFill>
                  <a:schemeClr val="tx1"/>
                </a:solidFill>
                <a:latin typeface="Cambria" panose="02040503050406030204" pitchFamily="18" charset="0"/>
              </a:rPr>
              <a:t>IV. tábla. </a:t>
            </a:r>
            <a:r>
              <a:rPr lang="hu-HU" sz="1900" dirty="0">
                <a:solidFill>
                  <a:schemeClr val="tx1"/>
                </a:solidFill>
                <a:latin typeface="Cambria" panose="02040503050406030204" pitchFamily="18" charset="0"/>
              </a:rPr>
              <a:t>A törvény az atyának élet-halál hatalmat adott a fiú felett.</a:t>
            </a:r>
          </a:p>
          <a:p>
            <a:pPr algn="just"/>
            <a:r>
              <a:rPr lang="hu-HU" sz="1900" dirty="0">
                <a:solidFill>
                  <a:schemeClr val="tx1"/>
                </a:solidFill>
                <a:latin typeface="Cambria" panose="02040503050406030204" pitchFamily="18" charset="0"/>
              </a:rPr>
              <a:t>Ha az apa a fiát háromszor eladja, a fiú szabaduljon meg apja hatalma alól.</a:t>
            </a:r>
          </a:p>
          <a:p>
            <a:pPr algn="just"/>
            <a:r>
              <a:rPr lang="hu-HU" sz="1900" b="1" dirty="0">
                <a:solidFill>
                  <a:schemeClr val="tx1"/>
                </a:solidFill>
                <a:latin typeface="Cambria" panose="02040503050406030204" pitchFamily="18" charset="0"/>
              </a:rPr>
              <a:t>V. tábla. </a:t>
            </a:r>
            <a:r>
              <a:rPr lang="hu-HU" sz="1900" dirty="0">
                <a:solidFill>
                  <a:schemeClr val="tx1"/>
                </a:solidFill>
                <a:latin typeface="Cambria" panose="02040503050406030204" pitchFamily="18" charset="0"/>
              </a:rPr>
              <a:t>A nők, bárha teljeskorúak is, könnyelmű természetük miatt gyámság alatt maradjanak, kivéve A Vesta-szüzeket, akik szabadok legyenek. […]</a:t>
            </a:r>
          </a:p>
          <a:p>
            <a:pPr algn="just"/>
            <a:r>
              <a:rPr lang="hu-HU" sz="1900" b="1" dirty="0">
                <a:solidFill>
                  <a:schemeClr val="tx1"/>
                </a:solidFill>
                <a:latin typeface="Cambria" panose="02040503050406030204" pitchFamily="18" charset="0"/>
              </a:rPr>
              <a:t>VII. tábla. </a:t>
            </a:r>
            <a:r>
              <a:rPr lang="hu-HU" sz="1900" dirty="0">
                <a:solidFill>
                  <a:schemeClr val="tx1"/>
                </a:solidFill>
                <a:latin typeface="Cambria" panose="02040503050406030204" pitchFamily="18" charset="0"/>
              </a:rPr>
              <a:t>Ha köztelken levő csatorna vagy vízvezeték magánembernek kárt okoz, a kár sújtotta tulajdonos térítést kapjon.</a:t>
            </a:r>
          </a:p>
          <a:p>
            <a:pPr algn="just"/>
            <a:r>
              <a:rPr lang="hu-HU" sz="1900" b="1" dirty="0">
                <a:solidFill>
                  <a:schemeClr val="tx1"/>
                </a:solidFill>
                <a:latin typeface="Cambria" panose="02040503050406030204" pitchFamily="18" charset="0"/>
              </a:rPr>
              <a:t>VIII. tábla. </a:t>
            </a:r>
            <a:r>
              <a:rPr lang="hu-HU" sz="1900" dirty="0">
                <a:solidFill>
                  <a:schemeClr val="tx1"/>
                </a:solidFill>
                <a:latin typeface="Cambria" panose="02040503050406030204" pitchFamily="18" charset="0"/>
              </a:rPr>
              <a:t>Ha valaki másnak tagját csonkítja, és nem egyezik ki vele, hasonló büntetés érje. Valamely ekével szerzett termés éjjeli lelegeltetése vagy levágása serdült korú tettesnél főbenjáró vétség. Az ilyet Ceresnek áldozva felakasztották. </a:t>
            </a:r>
          </a:p>
          <a:p>
            <a:pPr algn="just"/>
            <a:r>
              <a:rPr lang="hu-HU" sz="1900" dirty="0">
                <a:solidFill>
                  <a:schemeClr val="tx1"/>
                </a:solidFill>
                <a:latin typeface="Cambria" panose="02040503050406030204" pitchFamily="18" charset="0"/>
              </a:rPr>
              <a:t>A tetten ért tolvajok közül a szabadokat megkorbácsoltatták és rabszolgaságba adták annak, akitől loptak. A rabszolgákat megostoroztatták és </a:t>
            </a:r>
            <a:r>
              <a:rPr lang="hu-HU" sz="1900" dirty="0" err="1">
                <a:solidFill>
                  <a:schemeClr val="tx1"/>
                </a:solidFill>
                <a:latin typeface="Cambria" panose="02040503050406030204" pitchFamily="18" charset="0"/>
              </a:rPr>
              <a:t>ledobatták</a:t>
            </a:r>
            <a:r>
              <a:rPr lang="hu-HU" sz="1900" dirty="0">
                <a:solidFill>
                  <a:schemeClr val="tx1"/>
                </a:solidFill>
                <a:latin typeface="Cambria" panose="02040503050406030204" pitchFamily="18" charset="0"/>
              </a:rPr>
              <a:t> a szikláról.</a:t>
            </a:r>
          </a:p>
          <a:p>
            <a:pPr algn="just"/>
            <a:r>
              <a:rPr lang="hu-HU" sz="1900" b="1" dirty="0">
                <a:solidFill>
                  <a:schemeClr val="tx1"/>
                </a:solidFill>
                <a:latin typeface="Cambria" panose="02040503050406030204" pitchFamily="18" charset="0"/>
              </a:rPr>
              <a:t>IX. tábla. </a:t>
            </a:r>
            <a:r>
              <a:rPr lang="hu-HU" sz="1900" dirty="0">
                <a:solidFill>
                  <a:schemeClr val="tx1"/>
                </a:solidFill>
                <a:latin typeface="Cambria" panose="02040503050406030204" pitchFamily="18" charset="0"/>
              </a:rPr>
              <a:t>Aki jelölt ítélő- és döntőbírót, akire rábizonyult, hogy az ítéletmondásért pénzt fogadott el, halállal bünteti.”</a:t>
            </a:r>
          </a:p>
          <a:p>
            <a:pPr algn="just"/>
            <a:r>
              <a:rPr lang="hu-HU" sz="1900" i="1" dirty="0">
                <a:solidFill>
                  <a:schemeClr val="tx1"/>
                </a:solidFill>
                <a:latin typeface="Cambria" panose="02040503050406030204" pitchFamily="18" charset="0"/>
              </a:rPr>
              <a:t>	</a:t>
            </a:r>
            <a:r>
              <a:rPr lang="hu-HU" sz="1900" dirty="0">
                <a:solidFill>
                  <a:schemeClr val="tx1"/>
                </a:solidFill>
                <a:latin typeface="Cambria" panose="02040503050406030204" pitchFamily="18" charset="0"/>
              </a:rPr>
              <a:t>(Részletek a XII táblás törvényekből, Kr. e. 451)</a:t>
            </a: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179511" y="1"/>
            <a:ext cx="8784977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D320"/>
                </a:solidFill>
                <a:latin typeface="Cambria" panose="02040503050406030204" pitchFamily="18" charset="0"/>
              </a:rPr>
              <a:t>A patríciusok és plebejusok </a:t>
            </a:r>
            <a:r>
              <a:rPr lang="hu-HU" altLang="hu-HU" sz="2400" b="1" dirty="0" err="1">
                <a:solidFill>
                  <a:srgbClr val="FFD320"/>
                </a:solidFill>
                <a:latin typeface="Cambria" panose="02040503050406030204" pitchFamily="18" charset="0"/>
              </a:rPr>
              <a:t>ellentétei</a:t>
            </a:r>
            <a:r>
              <a:rPr lang="hu-HU" altLang="hu-HU" sz="2400" b="1" dirty="0">
                <a:solidFill>
                  <a:srgbClr val="FFD320"/>
                </a:solidFill>
                <a:latin typeface="Cambria" panose="02040503050406030204" pitchFamily="18" charset="0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863601"/>
            <a:ext cx="8902700" cy="599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tabLst/>
            </a:pPr>
            <a:r>
              <a:rPr lang="hu-HU" altLang="hu-HU" sz="2200" b="1" dirty="0">
                <a:latin typeface="Cambria" panose="02040503050406030204" pitchFamily="18" charset="0"/>
                <a:sym typeface="Wingdings" panose="05000000000000000000" pitchFamily="2" charset="2"/>
              </a:rPr>
              <a:t>XII táblás törvények  Kr. e. 451.: írásba foglalták a törvényeket</a:t>
            </a:r>
          </a:p>
          <a:p>
            <a:r>
              <a:rPr lang="hu-HU" altLang="hu-HU" sz="2200" b="1" dirty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2000" b="1" dirty="0">
                <a:latin typeface="Cambria" panose="02040503050406030204" pitchFamily="18" charset="0"/>
                <a:sym typeface="Wingdings" panose="05000000000000000000" pitchFamily="2" charset="2"/>
              </a:rPr>
              <a:t>- </a:t>
            </a:r>
            <a:r>
              <a:rPr lang="hu-HU" sz="2000" dirty="0">
                <a:latin typeface="Cambria" panose="02040503050406030204" pitchFamily="18" charset="0"/>
              </a:rPr>
              <a:t>jogegyenlőség a patríciusok és a plebejusok között – kivéve: házasságkötés</a:t>
            </a:r>
          </a:p>
          <a:p>
            <a:pPr marL="285750" lvl="0" indent="-285750">
              <a:buFontTx/>
              <a:buChar char="-"/>
            </a:pPr>
            <a:r>
              <a:rPr lang="hu-HU" sz="2000" dirty="0">
                <a:latin typeface="Cambria" panose="02040503050406030204" pitchFamily="18" charset="0"/>
              </a:rPr>
              <a:t>magántulajdon védelme</a:t>
            </a:r>
          </a:p>
          <a:p>
            <a:pPr marL="285750" lvl="0" indent="-285750">
              <a:buFontTx/>
              <a:buChar char="-"/>
            </a:pPr>
            <a:r>
              <a:rPr lang="hu-HU" sz="2000" dirty="0">
                <a:latin typeface="Cambria" panose="02040503050406030204" pitchFamily="18" charset="0"/>
              </a:rPr>
              <a:t>büntetéstételeknél: a vagyon számít</a:t>
            </a:r>
          </a:p>
          <a:p>
            <a:pPr marL="285750" lvl="0" indent="-285750">
              <a:buFontTx/>
              <a:buChar char="-"/>
            </a:pPr>
            <a:r>
              <a:rPr lang="hu-HU" sz="2000" dirty="0">
                <a:latin typeface="Cambria" panose="02040503050406030204" pitchFamily="18" charset="0"/>
              </a:rPr>
              <a:t>rabszolgák elbírálása különbözik – a rabszolgaság elterjedésére utal</a:t>
            </a:r>
          </a:p>
          <a:p>
            <a:pPr marL="285750" lvl="0" indent="-285750">
              <a:buFontTx/>
              <a:buChar char="-"/>
            </a:pPr>
            <a:r>
              <a:rPr lang="hu-HU" sz="2000" dirty="0">
                <a:latin typeface="Cambria" panose="02040503050406030204" pitchFamily="18" charset="0"/>
              </a:rPr>
              <a:t>adósrabszolgaságot nem törölte el.</a:t>
            </a:r>
          </a:p>
          <a:p>
            <a:pPr marL="285750" lvl="0" indent="-285750">
              <a:buFontTx/>
              <a:buChar char="-"/>
            </a:pPr>
            <a:r>
              <a:rPr lang="hu-HU" sz="2000" dirty="0">
                <a:latin typeface="Cambria" panose="02040503050406030204" pitchFamily="18" charset="0"/>
              </a:rPr>
              <a:t>a társadalom alapegysége a család (a családfő nagy szerepe)</a:t>
            </a:r>
          </a:p>
          <a:p>
            <a:pPr marL="285750" lvl="0" indent="-285750">
              <a:buFontTx/>
              <a:buChar char="-"/>
            </a:pPr>
            <a:r>
              <a:rPr lang="hu-HU" sz="2000" dirty="0">
                <a:latin typeface="Cambria" panose="02040503050406030204" pitchFamily="18" charset="0"/>
              </a:rPr>
              <a:t>a szemet szemért elv marad (ősi szokásjog)</a:t>
            </a:r>
          </a:p>
          <a:p>
            <a:pPr marL="285750" lvl="0" indent="-285750">
              <a:buFontTx/>
              <a:buChar char="-"/>
            </a:pPr>
            <a:r>
              <a:rPr lang="hu-HU" sz="2000" dirty="0">
                <a:latin typeface="Cambria" panose="02040503050406030204" pitchFamily="18" charset="0"/>
              </a:rPr>
              <a:t>a lakosságot vagyoni alapon sorolták 5 osztályba –  ez a katonáskodás és a politikai jogokban való részvétel alapja is</a:t>
            </a:r>
          </a:p>
          <a:p>
            <a:pPr marL="285750" lvl="0" indent="-285750">
              <a:buFontTx/>
              <a:buChar char="-"/>
            </a:pPr>
            <a:r>
              <a:rPr lang="hu-HU" sz="2000" dirty="0">
                <a:latin typeface="Cambria" panose="02040503050406030204" pitchFamily="18" charset="0"/>
              </a:rPr>
              <a:t>népgyűlés: a részvétel vagyoni csoportok szerint történt</a:t>
            </a:r>
          </a:p>
          <a:p>
            <a:pPr>
              <a:tabLst/>
            </a:pPr>
            <a:endParaRPr lang="hu-HU" altLang="hu-HU" sz="2200" b="1" dirty="0"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pPr>
              <a:tabLst/>
            </a:pPr>
            <a:br>
              <a:rPr lang="hu-HU" altLang="hu-HU" sz="2200" b="1" dirty="0"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hu-HU" altLang="hu-HU" sz="2200" b="1" dirty="0">
                <a:latin typeface="Cambria" panose="02040503050406030204" pitchFamily="18" charset="0"/>
                <a:sym typeface="Wingdings" panose="05000000000000000000" pitchFamily="2" charset="2"/>
              </a:rPr>
              <a:t>		</a:t>
            </a:r>
            <a:endParaRPr lang="hu-HU" altLang="hu-HU" sz="2200" b="1" dirty="0">
              <a:latin typeface="Cambria" panose="02040503050406030204" pitchFamily="18" charset="0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179511" y="1"/>
            <a:ext cx="8784977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D320"/>
                </a:solidFill>
                <a:latin typeface="Cambria" panose="02040503050406030204" pitchFamily="18" charset="0"/>
              </a:rPr>
              <a:t>A patríciusok és plebejusok </a:t>
            </a:r>
            <a:r>
              <a:rPr lang="hu-HU" altLang="hu-HU" sz="2400" b="1" dirty="0" err="1">
                <a:solidFill>
                  <a:srgbClr val="FFD320"/>
                </a:solidFill>
                <a:latin typeface="Cambria" panose="02040503050406030204" pitchFamily="18" charset="0"/>
              </a:rPr>
              <a:t>ellentétei</a:t>
            </a:r>
            <a:r>
              <a:rPr lang="hu-HU" altLang="hu-HU" sz="2400" b="1" dirty="0">
                <a:solidFill>
                  <a:srgbClr val="FFD320"/>
                </a:solidFill>
                <a:latin typeface="Cambria" panose="02040503050406030204" pitchFamily="18" charset="0"/>
              </a:rPr>
              <a:t> </a:t>
            </a:r>
          </a:p>
        </p:txBody>
      </p:sp>
      <p:pic>
        <p:nvPicPr>
          <p:cNvPr id="4" name="Kép 3" descr="A képen kő, épület, tégla látható&#10;&#10;Automatikusan generált leírás">
            <a:extLst>
              <a:ext uri="{FF2B5EF4-FFF2-40B4-BE49-F238E27FC236}">
                <a16:creationId xmlns:a16="http://schemas.microsoft.com/office/drawing/2014/main" id="{91E50414-FF1F-458C-8BB3-FD22C130F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754" y="4293096"/>
            <a:ext cx="480653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4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9"/>
            <a:ext cx="7212260" cy="4248471"/>
          </a:xfrm>
          <a:prstGeom prst="rect">
            <a:avLst/>
          </a:prstGeom>
          <a:noFill/>
          <a:ln w="635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319764" y="980729"/>
            <a:ext cx="1824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Róma a köztársaság idején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301">
            <a:off x="7112860" y="2260733"/>
            <a:ext cx="1587496" cy="464909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07504" y="5288340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A </a:t>
            </a:r>
            <a:r>
              <a:rPr lang="hu-HU" sz="1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consulokat</a:t>
            </a:r>
            <a:r>
              <a:rPr lang="hu-H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 12-12 törvényszolga (</a:t>
            </a:r>
            <a:r>
              <a:rPr lang="hu-HU" sz="1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lictor</a:t>
            </a:r>
            <a:r>
              <a:rPr lang="hu-H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), a </a:t>
            </a:r>
            <a:r>
              <a:rPr lang="es-E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dictator</a:t>
            </a:r>
            <a:r>
              <a:rPr lang="hu-H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t</a:t>
            </a:r>
            <a:r>
              <a:rPr lang="es-E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 24 </a:t>
            </a:r>
            <a:r>
              <a:rPr lang="hu-H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kísérte</a:t>
            </a:r>
            <a:r>
              <a:rPr lang="es-E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. A</a:t>
            </a:r>
            <a:r>
              <a:rPr lang="hu-H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s-E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lictorok</a:t>
            </a:r>
            <a:r>
              <a:rPr lang="hu-H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 egy 1,5 méter magas, vörös szalaggal átkötött vesszőnyalábot (</a:t>
            </a:r>
            <a:r>
              <a:rPr lang="hu-HU" sz="1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fasces</a:t>
            </a:r>
            <a:r>
              <a:rPr lang="hu-H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) vittek magukkal, ami arra utalt, hogy a főtisztviselőnek joga volt testi büntetés kiszabására. Rómán kívül egy kétélű bárdot is beleszúrtak. A vesszőnyaláb ugyanakkor ősi szimbólum is volt, hiszen egy vesszőt könnyű eltörni, de egy nyaláb vesszőt szinte lehetetlen</a:t>
            </a:r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1" y="1"/>
            <a:ext cx="8784977" cy="548680"/>
          </a:xfrm>
          <a:ln/>
        </p:spPr>
        <p:txBody>
          <a:bodyPr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D320"/>
                </a:solidFill>
                <a:latin typeface="Cambria" panose="02040503050406030204" pitchFamily="18" charset="0"/>
              </a:rPr>
              <a:t>A köztársaság </a:t>
            </a:r>
            <a:r>
              <a:rPr lang="hu-HU" altLang="hu-HU" sz="2400" b="1" dirty="0" err="1">
                <a:solidFill>
                  <a:srgbClr val="FFD320"/>
                </a:solidFill>
                <a:latin typeface="Cambria" panose="02040503050406030204" pitchFamily="18" charset="0"/>
              </a:rPr>
              <a:t>államszerezete</a:t>
            </a:r>
            <a:r>
              <a:rPr lang="hu-HU" altLang="hu-HU" sz="2400" b="1" dirty="0">
                <a:solidFill>
                  <a:srgbClr val="FFD320"/>
                </a:solidFill>
                <a:latin typeface="Cambria" panose="02040503050406030204" pitchFamily="18" charset="0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863601"/>
            <a:ext cx="8902700" cy="174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200" b="1" dirty="0">
                <a:latin typeface="Cambria" panose="02040503050406030204" pitchFamily="18" charset="0"/>
              </a:rPr>
              <a:t>ZANZA TV </a:t>
            </a:r>
          </a:p>
          <a:p>
            <a:pPr>
              <a:tabLst/>
            </a:pPr>
            <a:r>
              <a:rPr lang="hu-HU" altLang="hu-HU" sz="2200" b="1" dirty="0">
                <a:latin typeface="Cambria" panose="02040503050406030204" pitchFamily="18" charset="0"/>
              </a:rPr>
              <a:t>     </a:t>
            </a:r>
          </a:p>
          <a:p>
            <a:pPr>
              <a:tabLst/>
            </a:pPr>
            <a:r>
              <a:rPr lang="hu-HU" altLang="hu-HU" sz="1600" b="1" dirty="0">
                <a:solidFill>
                  <a:schemeClr val="tx1"/>
                </a:solidFill>
                <a:latin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https://zanza.tv/tortenelem/az-okori-roma/roma</a:t>
            </a:r>
            <a:endParaRPr lang="hu-HU" altLang="hu-H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tabLst/>
            </a:pPr>
            <a:endParaRPr lang="hu-HU" altLang="hu-HU" sz="2200" b="1" dirty="0">
              <a:latin typeface="Cambria" panose="02040503050406030204" pitchFamily="18" charset="0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179511" y="1"/>
            <a:ext cx="8784977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D320"/>
                </a:solidFill>
                <a:latin typeface="Cambria" panose="02040503050406030204" pitchFamily="18" charset="0"/>
              </a:rPr>
              <a:t>Kitekintő</a:t>
            </a:r>
            <a:endParaRPr lang="hu-HU" altLang="hu-HU" sz="2000" b="1" dirty="0">
              <a:solidFill>
                <a:srgbClr val="FFD32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520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863600"/>
            <a:ext cx="4176713" cy="599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000" b="1" dirty="0">
                <a:latin typeface="Cambria" panose="02040503050406030204" pitchFamily="18" charset="0"/>
              </a:rPr>
              <a:t>Itália</a:t>
            </a:r>
            <a:br>
              <a:rPr lang="hu-HU" altLang="hu-HU" sz="2000" dirty="0">
                <a:latin typeface="Cambria" panose="02040503050406030204" pitchFamily="18" charset="0"/>
              </a:rPr>
            </a:br>
            <a:r>
              <a:rPr lang="hu-HU" altLang="hu-HU" sz="2000" dirty="0">
                <a:latin typeface="Cambria" panose="02040503050406030204" pitchFamily="18" charset="0"/>
              </a:rPr>
              <a:t>	</a:t>
            </a:r>
            <a:r>
              <a:rPr lang="hu-HU" altLang="hu-HU" sz="2000" dirty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000" dirty="0">
                <a:latin typeface="Cambria" panose="02040503050406030204" pitchFamily="18" charset="0"/>
              </a:rPr>
              <a:t>Földközi-tenger közepe </a:t>
            </a:r>
            <a:br>
              <a:rPr lang="hu-HU" altLang="hu-HU" sz="2000" dirty="0">
                <a:latin typeface="Cambria" panose="02040503050406030204" pitchFamily="18" charset="0"/>
              </a:rPr>
            </a:br>
            <a:r>
              <a:rPr lang="hu-HU" altLang="hu-HU" sz="2000" dirty="0">
                <a:latin typeface="Cambria" panose="02040503050406030204" pitchFamily="18" charset="0"/>
              </a:rPr>
              <a:t>	</a:t>
            </a:r>
            <a:r>
              <a:rPr lang="hu-HU" altLang="hu-HU" sz="2000" dirty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000" dirty="0">
                <a:latin typeface="Cambria" panose="02040503050406030204" pitchFamily="18" charset="0"/>
              </a:rPr>
              <a:t>K és </a:t>
            </a:r>
            <a:r>
              <a:rPr lang="hu-HU" altLang="hu-HU" sz="2000" dirty="0" err="1">
                <a:latin typeface="Cambria" panose="02040503050406030204" pitchFamily="18" charset="0"/>
              </a:rPr>
              <a:t>Ny</a:t>
            </a:r>
            <a:r>
              <a:rPr lang="hu-HU" altLang="hu-HU" sz="2000" dirty="0">
                <a:latin typeface="Cambria" panose="02040503050406030204" pitchFamily="18" charset="0"/>
              </a:rPr>
              <a:t> közt: kereskedelem!!!</a:t>
            </a:r>
          </a:p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000" dirty="0">
                <a:latin typeface="Cambria" panose="02040503050406030204" pitchFamily="18" charset="0"/>
              </a:rPr>
              <a:t>A hajózás kevésbé jelentős, 	mint a görögöknél</a:t>
            </a:r>
          </a:p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000" b="1" dirty="0">
                <a:latin typeface="Cambria" panose="02040503050406030204" pitchFamily="18" charset="0"/>
              </a:rPr>
              <a:t>Földművelésre</a:t>
            </a:r>
            <a:r>
              <a:rPr lang="hu-HU" altLang="hu-HU" sz="2000" dirty="0">
                <a:latin typeface="Cambria" panose="02040503050406030204" pitchFamily="18" charset="0"/>
              </a:rPr>
              <a:t> alkalmas 	</a:t>
            </a:r>
            <a:r>
              <a:rPr lang="hu-HU" altLang="hu-HU" sz="2000" dirty="0">
                <a:latin typeface="Cambria" panose="02040503050406030204" pitchFamily="18" charset="0"/>
                <a:sym typeface="Wingdings" panose="05000000000000000000" pitchFamily="2" charset="2"/>
              </a:rPr>
              <a:t></a:t>
            </a:r>
          </a:p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000" dirty="0">
                <a:latin typeface="Cambria" panose="02040503050406030204" pitchFamily="18" charset="0"/>
                <a:sym typeface="Wingdings" panose="05000000000000000000" pitchFamily="2" charset="2"/>
              </a:rPr>
              <a:t>Meleg éghajlat, (medencék: </a:t>
            </a:r>
            <a:r>
              <a:rPr lang="hu-HU" altLang="hu-HU" sz="2000" dirty="0" err="1">
                <a:latin typeface="Cambria" panose="02040503050406030204" pitchFamily="18" charset="0"/>
                <a:sym typeface="Wingdings" panose="05000000000000000000" pitchFamily="2" charset="2"/>
              </a:rPr>
              <a:t>Etrúria</a:t>
            </a:r>
            <a:r>
              <a:rPr lang="hu-HU" altLang="hu-HU" sz="2000" dirty="0">
                <a:latin typeface="Cambria" panose="02040503050406030204" pitchFamily="18" charset="0"/>
                <a:sym typeface="Wingdings" panose="05000000000000000000" pitchFamily="2" charset="2"/>
              </a:rPr>
              <a:t>, Latium, Campania)</a:t>
            </a:r>
          </a:p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000" dirty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2000" dirty="0">
                <a:latin typeface="Cambria" panose="02040503050406030204" pitchFamily="18" charset="0"/>
              </a:rPr>
              <a:t>gabona, szőlő, olajfa</a:t>
            </a:r>
          </a:p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000" b="1" dirty="0">
                <a:latin typeface="Cambria" panose="02040503050406030204" pitchFamily="18" charset="0"/>
              </a:rPr>
              <a:t>Hegyvidék</a:t>
            </a:r>
            <a:r>
              <a:rPr lang="hu-HU" altLang="hu-HU" sz="2000" dirty="0">
                <a:latin typeface="Cambria" panose="02040503050406030204" pitchFamily="18" charset="0"/>
              </a:rPr>
              <a:t>: (Alpok, </a:t>
            </a:r>
            <a:r>
              <a:rPr lang="hu-HU" altLang="hu-HU" sz="2000" dirty="0" err="1">
                <a:latin typeface="Cambria" panose="02040503050406030204" pitchFamily="18" charset="0"/>
              </a:rPr>
              <a:t>Appeninek</a:t>
            </a:r>
            <a:r>
              <a:rPr lang="hu-HU" altLang="hu-HU" sz="2000" dirty="0">
                <a:latin typeface="Cambria" panose="02040503050406030204" pitchFamily="18" charset="0"/>
              </a:rPr>
              <a:t>)</a:t>
            </a:r>
            <a:br>
              <a:rPr lang="hu-HU" altLang="hu-HU" sz="2000" dirty="0">
                <a:latin typeface="Cambria" panose="02040503050406030204" pitchFamily="18" charset="0"/>
              </a:rPr>
            </a:br>
            <a:r>
              <a:rPr lang="hu-HU" altLang="hu-HU" sz="2000" dirty="0">
                <a:latin typeface="Cambria" panose="02040503050406030204" pitchFamily="18" charset="0"/>
              </a:rPr>
              <a:t>	</a:t>
            </a:r>
            <a:r>
              <a:rPr lang="hu-HU" altLang="hu-HU" sz="2000" dirty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000" dirty="0">
                <a:latin typeface="Cambria" panose="02040503050406030204" pitchFamily="18" charset="0"/>
              </a:rPr>
              <a:t>juh, kecske, szarvasmarha 				tenyésztés</a:t>
            </a:r>
          </a:p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000" b="1" dirty="0">
                <a:latin typeface="Cambria" panose="02040503050406030204" pitchFamily="18" charset="0"/>
              </a:rPr>
              <a:t>Fémek</a:t>
            </a:r>
            <a:br>
              <a:rPr lang="hu-HU" altLang="hu-HU" sz="2000" b="1" dirty="0">
                <a:latin typeface="Cambria" panose="02040503050406030204" pitchFamily="18" charset="0"/>
              </a:rPr>
            </a:br>
            <a:r>
              <a:rPr lang="hu-HU" altLang="hu-HU" sz="2000" b="1" dirty="0">
                <a:latin typeface="Cambria" panose="02040503050406030204" pitchFamily="18" charset="0"/>
              </a:rPr>
              <a:t>	</a:t>
            </a:r>
            <a:r>
              <a:rPr lang="hu-HU" altLang="hu-HU" sz="2000" b="1" dirty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000" dirty="0">
                <a:latin typeface="Cambria" panose="02040503050406030204" pitchFamily="18" charset="0"/>
              </a:rPr>
              <a:t>kevés </a:t>
            </a:r>
            <a:br>
              <a:rPr lang="hu-HU" altLang="hu-HU" sz="2000" dirty="0">
                <a:latin typeface="Cambria" panose="02040503050406030204" pitchFamily="18" charset="0"/>
              </a:rPr>
            </a:br>
            <a:r>
              <a:rPr lang="hu-HU" altLang="hu-HU" sz="2000" dirty="0">
                <a:latin typeface="Cambria" panose="02040503050406030204" pitchFamily="18" charset="0"/>
              </a:rPr>
              <a:t>	</a:t>
            </a:r>
            <a:r>
              <a:rPr lang="hu-HU" altLang="hu-HU" sz="2000" dirty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000" dirty="0">
                <a:latin typeface="Cambria" panose="02040503050406030204" pitchFamily="18" charset="0"/>
              </a:rPr>
              <a:t>vas: Elba szigete, Etruria</a:t>
            </a:r>
          </a:p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000" dirty="0">
                <a:latin typeface="Cambria" panose="02040503050406030204" pitchFamily="18" charset="0"/>
              </a:rPr>
              <a:t>Márvány</a:t>
            </a:r>
          </a:p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000" dirty="0">
                <a:latin typeface="Cambria" panose="02040503050406030204" pitchFamily="18" charset="0"/>
              </a:rPr>
              <a:t>Római kor:</a:t>
            </a:r>
          </a:p>
          <a:p>
            <a:pPr>
              <a:tabLst/>
            </a:pPr>
            <a:r>
              <a:rPr lang="hu-HU" altLang="hu-HU" sz="2000" dirty="0">
                <a:solidFill>
                  <a:schemeClr val="tx1"/>
                </a:solidFill>
                <a:latin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http://www.romaikor.hu/kezdolap</a:t>
            </a:r>
            <a:endParaRPr lang="hu-HU" altLang="hu-HU" sz="20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tabLst/>
            </a:pPr>
            <a:endParaRPr lang="hu-HU" altLang="hu-HU" sz="2000" dirty="0">
              <a:latin typeface="Cambria" panose="020405030504060302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908" y="764704"/>
            <a:ext cx="4965091" cy="613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1" y="1"/>
            <a:ext cx="8784977" cy="548680"/>
          </a:xfrm>
          <a:ln/>
        </p:spPr>
        <p:txBody>
          <a:bodyPr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D320"/>
                </a:solidFill>
                <a:latin typeface="Cambria" panose="02040503050406030204" pitchFamily="18" charset="0"/>
              </a:rPr>
              <a:t>Itália földje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908" y="764704"/>
            <a:ext cx="4965091" cy="613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863600"/>
            <a:ext cx="4176713" cy="599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000" dirty="0">
                <a:latin typeface="Cambria" panose="02040503050406030204" pitchFamily="18" charset="0"/>
              </a:rPr>
              <a:t>Sok kis nép lakta a félszigetet</a:t>
            </a:r>
          </a:p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000" b="1" dirty="0">
                <a:latin typeface="Cambria" panose="02040503050406030204" pitchFamily="18" charset="0"/>
              </a:rPr>
              <a:t>Latin</a:t>
            </a:r>
            <a:r>
              <a:rPr lang="hu-HU" altLang="hu-HU" sz="2000" dirty="0">
                <a:latin typeface="Cambria" panose="02040503050406030204" pitchFamily="18" charset="0"/>
              </a:rPr>
              <a:t> betelepedés</a:t>
            </a:r>
            <a:br>
              <a:rPr lang="hu-HU" altLang="hu-HU" sz="2000" dirty="0">
                <a:latin typeface="Cambria" panose="02040503050406030204" pitchFamily="18" charset="0"/>
              </a:rPr>
            </a:br>
            <a:r>
              <a:rPr lang="hu-HU" altLang="hu-HU" sz="2000" dirty="0">
                <a:latin typeface="Cambria" panose="02040503050406030204" pitchFamily="18" charset="0"/>
              </a:rPr>
              <a:t>	</a:t>
            </a:r>
            <a:r>
              <a:rPr lang="hu-HU" altLang="hu-HU" sz="2000" dirty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000" dirty="0">
                <a:latin typeface="Cambria" panose="02040503050406030204" pitchFamily="18" charset="0"/>
              </a:rPr>
              <a:t>Kr. e. II. évezred</a:t>
            </a:r>
            <a:br>
              <a:rPr lang="hu-HU" altLang="hu-HU" sz="2000" dirty="0">
                <a:latin typeface="Cambria" panose="02040503050406030204" pitchFamily="18" charset="0"/>
              </a:rPr>
            </a:br>
            <a:r>
              <a:rPr lang="hu-HU" altLang="hu-HU" sz="2000" dirty="0">
                <a:latin typeface="Cambria" panose="02040503050406030204" pitchFamily="18" charset="0"/>
              </a:rPr>
              <a:t>	</a:t>
            </a:r>
            <a:r>
              <a:rPr lang="hu-HU" altLang="hu-HU" sz="2000" dirty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000" b="1" dirty="0">
                <a:latin typeface="Cambria" panose="02040503050406030204" pitchFamily="18" charset="0"/>
              </a:rPr>
              <a:t>Tiberis</a:t>
            </a:r>
            <a:r>
              <a:rPr lang="hu-HU" altLang="hu-HU" sz="2000" dirty="0">
                <a:latin typeface="Cambria" panose="02040503050406030204" pitchFamily="18" charset="0"/>
              </a:rPr>
              <a:t> </a:t>
            </a:r>
            <a:r>
              <a:rPr lang="hu-HU" altLang="hu-HU" sz="2000" b="1" dirty="0">
                <a:latin typeface="Cambria" panose="02040503050406030204" pitchFamily="18" charset="0"/>
              </a:rPr>
              <a:t>folyótól</a:t>
            </a:r>
            <a:r>
              <a:rPr lang="hu-HU" altLang="hu-HU" sz="2000" dirty="0">
                <a:latin typeface="Cambria" panose="02040503050406030204" pitchFamily="18" charset="0"/>
              </a:rPr>
              <a:t> délre </a:t>
            </a:r>
            <a:br>
              <a:rPr lang="hu-HU" altLang="hu-HU" sz="2000" dirty="0">
                <a:latin typeface="Cambria" panose="02040503050406030204" pitchFamily="18" charset="0"/>
              </a:rPr>
            </a:br>
            <a:r>
              <a:rPr lang="hu-HU" altLang="hu-HU" sz="2000" dirty="0">
                <a:latin typeface="Cambria" panose="02040503050406030204" pitchFamily="18" charset="0"/>
              </a:rPr>
              <a:t>		</a:t>
            </a:r>
            <a:r>
              <a:rPr lang="hu-HU" altLang="hu-HU" sz="2000" b="1" dirty="0">
                <a:latin typeface="Cambria" panose="02040503050406030204" pitchFamily="18" charset="0"/>
              </a:rPr>
              <a:t>- </a:t>
            </a:r>
            <a:r>
              <a:rPr lang="hu-HU" altLang="hu-HU" sz="2000" b="1" dirty="0" err="1">
                <a:latin typeface="Cambria" panose="02040503050406030204" pitchFamily="18" charset="0"/>
              </a:rPr>
              <a:t>Latium</a:t>
            </a:r>
            <a:br>
              <a:rPr lang="hu-HU" altLang="hu-HU" sz="2000" b="1" dirty="0">
                <a:latin typeface="Cambria" panose="02040503050406030204" pitchFamily="18" charset="0"/>
              </a:rPr>
            </a:br>
            <a:r>
              <a:rPr lang="hu-HU" altLang="hu-HU" sz="2000" b="1" dirty="0">
                <a:latin typeface="Cambria" panose="02040503050406030204" pitchFamily="18" charset="0"/>
              </a:rPr>
              <a:t>	</a:t>
            </a:r>
            <a:r>
              <a:rPr lang="hu-HU" altLang="hu-HU" sz="2000" b="1" dirty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000" b="1" dirty="0">
                <a:latin typeface="Cambria" panose="02040503050406030204" pitchFamily="18" charset="0"/>
              </a:rPr>
              <a:t>Kr. e. 753.: Róma 			alapítása</a:t>
            </a:r>
          </a:p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000" b="1" dirty="0">
                <a:latin typeface="Cambria" panose="02040503050406030204" pitchFamily="18" charset="0"/>
              </a:rPr>
              <a:t>Monda: </a:t>
            </a:r>
            <a:r>
              <a:rPr lang="hu-HU" altLang="hu-HU" sz="2000" dirty="0">
                <a:latin typeface="Cambria" panose="02040503050406030204" pitchFamily="18" charset="0"/>
              </a:rPr>
              <a:t>Trójából menekült 	Aeneas </a:t>
            </a:r>
            <a:r>
              <a:rPr lang="hu-HU" altLang="hu-HU" sz="2000" dirty="0" err="1">
                <a:latin typeface="Cambria" panose="02040503050406030204" pitchFamily="18" charset="0"/>
              </a:rPr>
              <a:t>leszármazottai</a:t>
            </a:r>
            <a:r>
              <a:rPr lang="hu-HU" altLang="hu-HU" sz="2000" dirty="0">
                <a:latin typeface="Cambria" panose="02040503050406030204" pitchFamily="18" charset="0"/>
              </a:rPr>
              <a:t>, 	</a:t>
            </a:r>
            <a:r>
              <a:rPr lang="hu-HU" altLang="hu-HU" sz="2000" b="1" dirty="0">
                <a:latin typeface="Cambria" panose="02040503050406030204" pitchFamily="18" charset="0"/>
              </a:rPr>
              <a:t>Remus</a:t>
            </a:r>
            <a:r>
              <a:rPr lang="hu-HU" altLang="hu-HU" sz="2000" dirty="0">
                <a:latin typeface="Cambria" panose="02040503050406030204" pitchFamily="18" charset="0"/>
              </a:rPr>
              <a:t> és </a:t>
            </a:r>
            <a:r>
              <a:rPr lang="hu-HU" altLang="hu-HU" sz="2000" b="1" dirty="0">
                <a:latin typeface="Cambria" panose="02040503050406030204" pitchFamily="18" charset="0"/>
              </a:rPr>
              <a:t>Romulus</a:t>
            </a:r>
            <a:endParaRPr lang="hu-HU" altLang="hu-HU" sz="2000" dirty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000" b="1" dirty="0">
                <a:latin typeface="Cambria" panose="02040503050406030204" pitchFamily="18" charset="0"/>
              </a:rPr>
              <a:t>7 király, első: Romulus</a:t>
            </a:r>
          </a:p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000" dirty="0">
                <a:latin typeface="Cambria" panose="02040503050406030204" pitchFamily="18" charset="0"/>
              </a:rPr>
              <a:t>Két nép gyakorolt jelentős hatást Rómára kezdetben:</a:t>
            </a:r>
          </a:p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000" b="1" dirty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000" b="1" dirty="0">
                <a:latin typeface="Cambria" panose="02040503050406030204" pitchFamily="18" charset="0"/>
              </a:rPr>
              <a:t>görög</a:t>
            </a:r>
            <a:r>
              <a:rPr lang="hu-HU" altLang="hu-HU" sz="2000" dirty="0">
                <a:latin typeface="Cambria" panose="02040503050406030204" pitchFamily="18" charset="0"/>
              </a:rPr>
              <a:t> gyarmatosítók: </a:t>
            </a:r>
            <a:br>
              <a:rPr lang="hu-HU" altLang="hu-HU" sz="2000" dirty="0">
                <a:latin typeface="Cambria" panose="02040503050406030204" pitchFamily="18" charset="0"/>
              </a:rPr>
            </a:br>
            <a:r>
              <a:rPr lang="hu-HU" altLang="hu-HU" sz="2000" dirty="0">
                <a:latin typeface="Cambria" panose="02040503050406030204" pitchFamily="18" charset="0"/>
              </a:rPr>
              <a:t>		Dél-Itália(</a:t>
            </a:r>
            <a:r>
              <a:rPr lang="hu-HU" altLang="hu-HU" sz="2000" dirty="0" err="1">
                <a:latin typeface="Cambria" panose="02040503050406030204" pitchFamily="18" charset="0"/>
              </a:rPr>
              <a:t>Tarentum</a:t>
            </a:r>
            <a:r>
              <a:rPr lang="hu-HU" altLang="hu-HU" sz="2000" dirty="0">
                <a:latin typeface="Cambria" panose="02040503050406030204" pitchFamily="18" charset="0"/>
              </a:rPr>
              <a:t>), Szicília (</a:t>
            </a:r>
            <a:r>
              <a:rPr lang="hu-HU" altLang="hu-HU" sz="2000" dirty="0" err="1">
                <a:latin typeface="Cambria" panose="02040503050406030204" pitchFamily="18" charset="0"/>
              </a:rPr>
              <a:t>Szürakuszai</a:t>
            </a:r>
            <a:r>
              <a:rPr lang="hu-HU" altLang="hu-HU" sz="2000" dirty="0">
                <a:latin typeface="Cambria" panose="02040503050406030204" pitchFamily="18" charset="0"/>
              </a:rPr>
              <a:t>)</a:t>
            </a:r>
            <a:br>
              <a:rPr lang="hu-HU" altLang="hu-HU" sz="2000" dirty="0">
                <a:latin typeface="Cambria" panose="02040503050406030204" pitchFamily="18" charset="0"/>
              </a:rPr>
            </a:br>
            <a:r>
              <a:rPr lang="hu-HU" altLang="hu-HU" sz="2000" dirty="0">
                <a:latin typeface="Cambria" panose="02040503050406030204" pitchFamily="18" charset="0"/>
              </a:rPr>
              <a:t>		- betűírás</a:t>
            </a:r>
          </a:p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000" b="1" dirty="0">
                <a:latin typeface="Cambria" panose="02040503050406030204" pitchFamily="18" charset="0"/>
                <a:sym typeface="Wingdings" panose="05000000000000000000" pitchFamily="2" charset="2"/>
              </a:rPr>
              <a:t> etruszkok </a:t>
            </a:r>
            <a:br>
              <a:rPr lang="hu-HU" altLang="hu-HU" sz="2000" dirty="0">
                <a:latin typeface="Cambria" panose="02040503050406030204" pitchFamily="18" charset="0"/>
              </a:rPr>
            </a:br>
            <a:endParaRPr lang="hu-HU" altLang="hu-HU" sz="2000" b="1" dirty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tabLst/>
            </a:pPr>
            <a:endParaRPr lang="hu-HU" altLang="hu-HU" sz="2400" dirty="0">
              <a:latin typeface="Cambria" panose="02040503050406030204" pitchFamily="18" charset="0"/>
            </a:endParaRPr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1" y="1"/>
            <a:ext cx="8784977" cy="548680"/>
          </a:xfrm>
          <a:ln/>
        </p:spPr>
        <p:txBody>
          <a:bodyPr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D320"/>
                </a:solidFill>
                <a:latin typeface="Cambria" panose="02040503050406030204" pitchFamily="18" charset="0"/>
              </a:rPr>
              <a:t>Róma alapítása: etruszk és görög hatás </a:t>
            </a:r>
          </a:p>
        </p:txBody>
      </p:sp>
    </p:spTree>
    <p:extLst>
      <p:ext uri="{BB962C8B-B14F-4D97-AF65-F5344CB8AC3E}">
        <p14:creationId xmlns:p14="http://schemas.microsoft.com/office/powerpoint/2010/main" val="2708222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9512" y="863600"/>
            <a:ext cx="8723188" cy="378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400" b="1" dirty="0">
                <a:latin typeface="Cambria" panose="02040503050406030204" pitchFamily="18" charset="0"/>
              </a:rPr>
              <a:t>Róma</a:t>
            </a:r>
            <a:br>
              <a:rPr lang="hu-HU" altLang="hu-HU" sz="2400" b="1" dirty="0">
                <a:latin typeface="Cambria" panose="02040503050406030204" pitchFamily="18" charset="0"/>
              </a:rPr>
            </a:br>
            <a:r>
              <a:rPr lang="hu-HU" altLang="hu-HU" sz="2400" b="1" dirty="0">
                <a:latin typeface="Cambria" panose="02040503050406030204" pitchFamily="18" charset="0"/>
              </a:rPr>
              <a:t>	</a:t>
            </a:r>
            <a: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 753.: a város alapítása: latinok + </a:t>
            </a:r>
            <a:r>
              <a:rPr lang="hu-HU" altLang="hu-HU" sz="2400" b="1" dirty="0" err="1">
                <a:latin typeface="Cambria" panose="02040503050406030204" pitchFamily="18" charset="0"/>
                <a:sym typeface="Wingdings" panose="05000000000000000000" pitchFamily="2" charset="2"/>
              </a:rPr>
              <a:t>szomszédaik</a:t>
            </a:r>
            <a:endParaRPr lang="hu-HU" altLang="hu-HU" sz="2400" b="1" dirty="0"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Társadalom:</a:t>
            </a:r>
          </a:p>
          <a:p>
            <a:pPr>
              <a:tabLst/>
            </a:pPr>
            <a: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 patríciusok - </a:t>
            </a:r>
            <a:r>
              <a:rPr lang="hu-HU" altLang="hu-HU" sz="2400" b="1" dirty="0" err="1">
                <a:latin typeface="Cambria" panose="02040503050406030204" pitchFamily="18" charset="0"/>
                <a:sym typeface="Wingdings" panose="05000000000000000000" pitchFamily="2" charset="2"/>
              </a:rPr>
              <a:t>senatus</a:t>
            </a: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: vének tanácsa </a:t>
            </a:r>
          </a:p>
          <a:p>
            <a:pPr>
              <a:tabLst/>
            </a:pPr>
            <a: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 plebejusok: </a:t>
            </a: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parasztság, iparosok,</a:t>
            </a:r>
          </a:p>
          <a:p>
            <a:pPr>
              <a:tabLst/>
            </a:pP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            kereskedők</a:t>
            </a:r>
          </a:p>
          <a:p>
            <a:pPr>
              <a:tabLst/>
            </a:pPr>
            <a: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 plebejusok: </a:t>
            </a: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politikai jogaik nincsenek</a:t>
            </a:r>
          </a:p>
          <a:p>
            <a:pPr>
              <a:tabLst/>
            </a:pPr>
            <a: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harcolnak a jogaikért</a:t>
            </a:r>
          </a:p>
          <a:p>
            <a:pPr marL="342900" indent="-342900">
              <a:buFont typeface="Wingdings" panose="05000000000000000000" pitchFamily="2" charset="2"/>
              <a:buChar char="à"/>
              <a:tabLst/>
            </a:pP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a királyok támogatják a plebejusokat</a:t>
            </a:r>
          </a:p>
          <a:p>
            <a:pPr>
              <a:tabLst/>
            </a:pPr>
            <a: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 Kr. e. 510. az utolsó királyt</a:t>
            </a:r>
          </a:p>
          <a:p>
            <a:pPr>
              <a:tabLst/>
            </a:pP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a  patríciusok elüldözték</a:t>
            </a:r>
          </a:p>
          <a:p>
            <a:pPr>
              <a:tabLst/>
            </a:pPr>
            <a: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 Arisztokratikus köztársaság </a:t>
            </a:r>
            <a:endParaRPr lang="hu-HU" altLang="hu-HU" sz="2400" dirty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tabLst/>
            </a:pPr>
            <a:endParaRPr lang="hu-HU" altLang="hu-HU" sz="2400" dirty="0">
              <a:latin typeface="Cambria" panose="020405030504060302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166" y="1720285"/>
            <a:ext cx="2777834" cy="270892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4326551"/>
            <a:ext cx="3694228" cy="253144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79512" y="6211669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Remus, Romulus és az anyafarkas. A szobornál a két gyermekalak később került a helyére</a:t>
            </a: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179511" y="1"/>
            <a:ext cx="8784977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D320"/>
                </a:solidFill>
                <a:latin typeface="Cambria" panose="02040503050406030204" pitchFamily="18" charset="0"/>
              </a:rPr>
              <a:t>A köztársaság létrejötte és államszervezete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00106"/>
            <a:ext cx="5438954" cy="365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863600"/>
            <a:ext cx="8902700" cy="515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000" b="1" dirty="0">
                <a:latin typeface="Cambria" panose="02040503050406030204" pitchFamily="18" charset="0"/>
                <a:sym typeface="Wingdings" panose="05000000000000000000" pitchFamily="2" charset="2"/>
              </a:rPr>
              <a:t>Arisztokratikus köztársaság</a:t>
            </a:r>
            <a:br>
              <a:rPr lang="hu-HU" altLang="hu-HU" sz="2000" dirty="0">
                <a:latin typeface="Cambria" panose="02040503050406030204" pitchFamily="18" charset="0"/>
              </a:rPr>
            </a:br>
            <a:r>
              <a:rPr lang="hu-HU" altLang="hu-HU" sz="2000" dirty="0">
                <a:latin typeface="Cambria" panose="02040503050406030204" pitchFamily="18" charset="0"/>
              </a:rPr>
              <a:t>	</a:t>
            </a:r>
            <a:r>
              <a:rPr lang="hu-HU" altLang="hu-HU" sz="2000" dirty="0">
                <a:latin typeface="Cambria" panose="02040503050406030204" pitchFamily="18" charset="0"/>
                <a:sym typeface="Wingdings" panose="05000000000000000000" pitchFamily="2" charset="2"/>
              </a:rPr>
              <a:t> Magisztrátusok: tisztségviselők: </a:t>
            </a:r>
          </a:p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000" dirty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000" b="1" dirty="0">
                <a:latin typeface="Cambria" panose="02040503050406030204" pitchFamily="18" charset="0"/>
                <a:sym typeface="Wingdings" panose="05000000000000000000" pitchFamily="2" charset="2"/>
              </a:rPr>
              <a:t>kettő, évente választott consul (konzul) - </a:t>
            </a:r>
            <a:r>
              <a:rPr lang="hu-HU" altLang="hu-HU" sz="2000" dirty="0">
                <a:latin typeface="Cambria" panose="02040503050406030204" pitchFamily="18" charset="0"/>
              </a:rPr>
              <a:t>ellenőrizték egymást</a:t>
            </a:r>
          </a:p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sz="2000" dirty="0">
                <a:latin typeface="Cambria" panose="02040503050406030204" pitchFamily="18" charset="0"/>
              </a:rPr>
              <a:t>szenátus, patrícius népgyűlés (nincs hatalma) összehívása</a:t>
            </a:r>
          </a:p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sz="2000" dirty="0">
                <a:latin typeface="Cambria" panose="02040503050406030204" pitchFamily="18" charset="0"/>
              </a:rPr>
              <a:t>határozatok végrehajtása</a:t>
            </a:r>
          </a:p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000" dirty="0">
                <a:latin typeface="Cambria" panose="02040503050406030204" pitchFamily="18" charset="0"/>
                <a:sym typeface="Wingdings" panose="05000000000000000000" pitchFamily="2" charset="2"/>
              </a:rPr>
              <a:t> felügyelet: 300 tagú </a:t>
            </a:r>
            <a:r>
              <a:rPr lang="hu-HU" altLang="hu-HU" sz="2000" b="1" dirty="0" err="1">
                <a:latin typeface="Cambria" panose="02040503050406030204" pitchFamily="18" charset="0"/>
                <a:sym typeface="Wingdings" panose="05000000000000000000" pitchFamily="2" charset="2"/>
              </a:rPr>
              <a:t>senatus</a:t>
            </a:r>
            <a:r>
              <a:rPr lang="hu-HU" altLang="hu-HU" sz="2000" b="1" dirty="0">
                <a:latin typeface="Cambria" panose="02040503050406030204" pitchFamily="18" charset="0"/>
                <a:sym typeface="Wingdings" panose="05000000000000000000" pitchFamily="2" charset="2"/>
              </a:rPr>
              <a:t> – lényegi döntések: törvények, külpolitika és ellenőrzik a 2 </a:t>
            </a:r>
            <a:r>
              <a:rPr lang="hu-HU" altLang="hu-HU" sz="2000" b="1" dirty="0" err="1">
                <a:latin typeface="Cambria" panose="02040503050406030204" pitchFamily="18" charset="0"/>
                <a:sym typeface="Wingdings" panose="05000000000000000000" pitchFamily="2" charset="2"/>
              </a:rPr>
              <a:t>consult</a:t>
            </a:r>
            <a:r>
              <a:rPr lang="hu-HU" altLang="hu-HU" sz="2000" b="1" dirty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000" b="1" dirty="0" err="1">
                <a:latin typeface="Cambria" panose="02040503050406030204" pitchFamily="18" charset="0"/>
              </a:rPr>
              <a:t>Praetor</a:t>
            </a:r>
            <a:r>
              <a:rPr lang="hu-HU" altLang="hu-HU" sz="2000" b="1" dirty="0">
                <a:latin typeface="Cambria" panose="02040503050406030204" pitchFamily="18" charset="0"/>
              </a:rPr>
              <a:t>: </a:t>
            </a:r>
            <a:r>
              <a:rPr lang="hu-HU" altLang="hu-HU" sz="2000" dirty="0">
                <a:latin typeface="Cambria" panose="02040503050406030204" pitchFamily="18" charset="0"/>
              </a:rPr>
              <a:t>a </a:t>
            </a:r>
            <a:r>
              <a:rPr lang="hu-HU" altLang="hu-HU" sz="2000" dirty="0" err="1">
                <a:latin typeface="Cambria" panose="02040503050406030204" pitchFamily="18" charset="0"/>
              </a:rPr>
              <a:t>consulok</a:t>
            </a:r>
            <a:r>
              <a:rPr lang="hu-HU" altLang="hu-HU" sz="2000" dirty="0">
                <a:latin typeface="Cambria" panose="02040503050406030204" pitchFamily="18" charset="0"/>
              </a:rPr>
              <a:t> helyettese </a:t>
            </a:r>
          </a:p>
          <a:p>
            <a:pPr>
              <a:tabLst/>
            </a:pPr>
            <a:r>
              <a:rPr lang="hu-HU" altLang="hu-HU" sz="2000" dirty="0">
                <a:latin typeface="Cambria" panose="02040503050406030204" pitchFamily="18" charset="0"/>
              </a:rPr>
              <a:t>(város rendje, bíráskodás)</a:t>
            </a:r>
            <a:endParaRPr lang="hu-HU" sz="2000" dirty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sz="2000" dirty="0">
                <a:latin typeface="Cambria" panose="02040503050406030204" pitchFamily="18" charset="0"/>
              </a:rPr>
              <a:t>bíráskodás, hadsereg vezetése</a:t>
            </a:r>
            <a:br>
              <a:rPr lang="hu-HU" altLang="hu-HU" sz="2000" dirty="0">
                <a:latin typeface="Cambria" panose="02040503050406030204" pitchFamily="18" charset="0"/>
              </a:rPr>
            </a:br>
            <a:r>
              <a:rPr lang="hu-HU" altLang="hu-HU" sz="2000" dirty="0">
                <a:latin typeface="Cambria" panose="02040503050406030204" pitchFamily="18" charset="0"/>
              </a:rPr>
              <a:t>	</a:t>
            </a:r>
            <a:r>
              <a:rPr lang="hu-HU" altLang="hu-HU" sz="2000" dirty="0">
                <a:latin typeface="Cambria" panose="02040503050406030204" pitchFamily="18" charset="0"/>
                <a:sym typeface="Wingdings" panose="05000000000000000000" pitchFamily="2" charset="2"/>
              </a:rPr>
              <a:t> veszély esetén  </a:t>
            </a:r>
            <a:br>
              <a:rPr lang="hu-HU" altLang="hu-HU" sz="2000" dirty="0"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hu-HU" altLang="hu-HU" sz="2000" dirty="0">
                <a:latin typeface="Cambria" panose="02040503050406030204" pitchFamily="18" charset="0"/>
                <a:sym typeface="Wingdings" panose="05000000000000000000" pitchFamily="2" charset="2"/>
              </a:rPr>
              <a:t>		6 hónapra </a:t>
            </a:r>
            <a:r>
              <a:rPr lang="hu-HU" altLang="hu-HU" sz="2000" b="1" dirty="0" err="1">
                <a:latin typeface="Cambria" panose="02040503050406030204" pitchFamily="18" charset="0"/>
                <a:sym typeface="Wingdings" panose="05000000000000000000" pitchFamily="2" charset="2"/>
              </a:rPr>
              <a:t>dictatort</a:t>
            </a:r>
            <a:br>
              <a:rPr lang="hu-HU" altLang="hu-HU" sz="2000" b="1" dirty="0"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hu-HU" altLang="hu-HU" sz="2000" b="1" dirty="0">
                <a:latin typeface="Cambria" panose="02040503050406030204" pitchFamily="18" charset="0"/>
                <a:sym typeface="Wingdings" panose="05000000000000000000" pitchFamily="2" charset="2"/>
              </a:rPr>
              <a:t>		választottak</a:t>
            </a:r>
            <a:br>
              <a:rPr lang="hu-HU" altLang="hu-HU" sz="2000" b="1" dirty="0"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hu-HU" altLang="hu-HU" sz="2000" b="1" dirty="0">
                <a:latin typeface="Cambria" panose="02040503050406030204" pitchFamily="18" charset="0"/>
                <a:sym typeface="Wingdings" panose="05000000000000000000" pitchFamily="2" charset="2"/>
              </a:rPr>
              <a:t>	 plebejusok/</a:t>
            </a:r>
            <a:r>
              <a:rPr lang="hu-HU" altLang="hu-HU" sz="2000" b="1" dirty="0" err="1">
                <a:latin typeface="Cambria" panose="02040503050406030204" pitchFamily="18" charset="0"/>
                <a:sym typeface="Wingdings" panose="05000000000000000000" pitchFamily="2" charset="2"/>
              </a:rPr>
              <a:t>plebs</a:t>
            </a:r>
            <a:r>
              <a:rPr lang="hu-HU" altLang="hu-HU" sz="2000" b="1" dirty="0">
                <a:latin typeface="Cambria" panose="02040503050406030204" pitchFamily="18" charset="0"/>
                <a:sym typeface="Wingdings" panose="05000000000000000000" pitchFamily="2" charset="2"/>
              </a:rPr>
              <a:t>:</a:t>
            </a:r>
            <a:br>
              <a:rPr lang="hu-HU" altLang="hu-HU" sz="2000" b="1" dirty="0"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hu-HU" altLang="hu-HU" sz="2000" b="1" dirty="0">
                <a:latin typeface="Cambria" panose="02040503050406030204" pitchFamily="18" charset="0"/>
                <a:sym typeface="Wingdings" panose="05000000000000000000" pitchFamily="2" charset="2"/>
              </a:rPr>
              <a:t>		</a:t>
            </a:r>
            <a:r>
              <a:rPr lang="hu-HU" altLang="hu-HU" sz="2000" dirty="0">
                <a:latin typeface="Cambria" panose="02040503050406030204" pitchFamily="18" charset="0"/>
                <a:sym typeface="Wingdings" panose="05000000000000000000" pitchFamily="2" charset="2"/>
              </a:rPr>
              <a:t>- nem tölthettek be </a:t>
            </a:r>
            <a:br>
              <a:rPr lang="hu-HU" altLang="hu-HU" sz="2000" dirty="0"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hu-HU" altLang="hu-HU" sz="2000" dirty="0">
                <a:latin typeface="Cambria" panose="02040503050406030204" pitchFamily="18" charset="0"/>
                <a:sym typeface="Wingdings" panose="05000000000000000000" pitchFamily="2" charset="2"/>
              </a:rPr>
              <a:t>			tisztségeket</a:t>
            </a:r>
            <a:endParaRPr lang="hu-HU" altLang="hu-HU" sz="2000" dirty="0">
              <a:latin typeface="Cambria" panose="020405030504060302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0" y="6488667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A köztársasági Róma</a:t>
            </a: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179511" y="1"/>
            <a:ext cx="8784977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D320"/>
                </a:solidFill>
                <a:latin typeface="Cambria" panose="02040503050406030204" pitchFamily="18" charset="0"/>
              </a:rPr>
              <a:t>A köztársaság államszervezete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2" y="786696"/>
            <a:ext cx="4967287" cy="607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863601"/>
            <a:ext cx="4176713" cy="580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200" b="1" dirty="0">
                <a:latin typeface="Cambria" panose="02040503050406030204" pitchFamily="18" charset="0"/>
              </a:rPr>
              <a:t>Kr. e. V–IV. század:</a:t>
            </a:r>
            <a:r>
              <a:rPr lang="hu-HU" altLang="hu-HU" sz="2200" dirty="0">
                <a:latin typeface="Cambria" panose="02040503050406030204" pitchFamily="18" charset="0"/>
              </a:rPr>
              <a:t> </a:t>
            </a:r>
            <a:br>
              <a:rPr lang="hu-HU" altLang="hu-HU" sz="2200" dirty="0">
                <a:latin typeface="Cambria" panose="02040503050406030204" pitchFamily="18" charset="0"/>
              </a:rPr>
            </a:br>
            <a:r>
              <a:rPr lang="hu-HU" altLang="hu-HU" sz="2200" dirty="0">
                <a:latin typeface="Cambria" panose="02040503050406030204" pitchFamily="18" charset="0"/>
              </a:rPr>
              <a:t>	</a:t>
            </a:r>
            <a:r>
              <a:rPr lang="hu-HU" altLang="hu-HU" sz="2200" dirty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200" dirty="0">
                <a:latin typeface="Cambria" panose="02040503050406030204" pitchFamily="18" charset="0"/>
              </a:rPr>
              <a:t>háborúkban megszerezték 	Itáliát</a:t>
            </a:r>
          </a:p>
          <a:p>
            <a:pPr>
              <a:tabLst/>
            </a:pPr>
            <a:endParaRPr lang="hu-HU" altLang="hu-HU" sz="2200" dirty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200" b="1" dirty="0">
                <a:latin typeface="Cambria" panose="02040503050406030204" pitchFamily="18" charset="0"/>
              </a:rPr>
              <a:t>„</a:t>
            </a:r>
            <a:r>
              <a:rPr lang="hu-HU" altLang="hu-HU" sz="2200" b="1" dirty="0" err="1">
                <a:latin typeface="Cambria" panose="02040503050406030204" pitchFamily="18" charset="0"/>
              </a:rPr>
              <a:t>Divide</a:t>
            </a:r>
            <a:r>
              <a:rPr lang="hu-HU" altLang="hu-HU" sz="2200" b="1" dirty="0">
                <a:latin typeface="Cambria" panose="02040503050406030204" pitchFamily="18" charset="0"/>
              </a:rPr>
              <a:t> et </a:t>
            </a:r>
            <a:r>
              <a:rPr lang="hu-HU" altLang="hu-HU" sz="2200" b="1" dirty="0" err="1">
                <a:latin typeface="Cambria" panose="02040503050406030204" pitchFamily="18" charset="0"/>
              </a:rPr>
              <a:t>impera</a:t>
            </a:r>
            <a:r>
              <a:rPr lang="hu-HU" altLang="hu-HU" sz="2200" b="1" dirty="0">
                <a:latin typeface="Cambria" panose="02040503050406030204" pitchFamily="18" charset="0"/>
              </a:rPr>
              <a:t>!” </a:t>
            </a:r>
            <a:br>
              <a:rPr lang="hu-HU" altLang="hu-HU" sz="2200" dirty="0">
                <a:latin typeface="Cambria" panose="02040503050406030204" pitchFamily="18" charset="0"/>
              </a:rPr>
            </a:br>
            <a:r>
              <a:rPr lang="hu-HU" altLang="hu-HU" sz="2200" dirty="0">
                <a:latin typeface="Cambria" panose="02040503050406030204" pitchFamily="18" charset="0"/>
              </a:rPr>
              <a:t>	</a:t>
            </a:r>
            <a:r>
              <a:rPr lang="hu-HU" altLang="hu-HU" sz="2200" dirty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200" dirty="0">
                <a:latin typeface="Cambria" panose="02040503050406030204" pitchFamily="18" charset="0"/>
              </a:rPr>
              <a:t>Róma minden meghódított 	várossal külön </a:t>
            </a:r>
            <a:r>
              <a:rPr lang="hu-HU" altLang="hu-HU" sz="2200" b="1" dirty="0">
                <a:latin typeface="Cambria" panose="02040503050406030204" pitchFamily="18" charset="0"/>
              </a:rPr>
              <a:t>szövetségesi 	</a:t>
            </a:r>
            <a:r>
              <a:rPr lang="hu-HU" altLang="hu-HU" sz="2200" dirty="0">
                <a:latin typeface="Cambria" panose="02040503050406030204" pitchFamily="18" charset="0"/>
              </a:rPr>
              <a:t>megállapodást kötött, </a:t>
            </a:r>
            <a:br>
              <a:rPr lang="hu-HU" altLang="hu-HU" sz="2200" dirty="0">
                <a:latin typeface="Cambria" panose="02040503050406030204" pitchFamily="18" charset="0"/>
              </a:rPr>
            </a:br>
            <a:r>
              <a:rPr lang="hu-HU" altLang="hu-HU" sz="2200" dirty="0">
                <a:latin typeface="Cambria" panose="02040503050406030204" pitchFamily="18" charset="0"/>
              </a:rPr>
              <a:t>	más-más feltételekkel </a:t>
            </a:r>
            <a:br>
              <a:rPr lang="hu-HU" altLang="hu-HU" sz="2200" dirty="0">
                <a:latin typeface="Cambria" panose="02040503050406030204" pitchFamily="18" charset="0"/>
              </a:rPr>
            </a:br>
            <a:r>
              <a:rPr lang="hu-HU" altLang="hu-HU" sz="2200" dirty="0">
                <a:latin typeface="Cambria" panose="02040503050406030204" pitchFamily="18" charset="0"/>
              </a:rPr>
              <a:t>		- ezért nem léptek fel 				egységesen ellene</a:t>
            </a:r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1" y="1"/>
            <a:ext cx="8784977" cy="548680"/>
          </a:xfrm>
          <a:ln/>
        </p:spPr>
        <p:txBody>
          <a:bodyPr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D320"/>
                </a:solidFill>
                <a:latin typeface="Cambria" panose="02040503050406030204" pitchFamily="18" charset="0"/>
              </a:rPr>
              <a:t>A köztársaság sikerei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863601"/>
            <a:ext cx="8964488" cy="246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200" b="1" dirty="0">
                <a:latin typeface="Cambria" panose="02040503050406030204" pitchFamily="18" charset="0"/>
              </a:rPr>
              <a:t>Hódítások: </a:t>
            </a:r>
            <a:r>
              <a:rPr lang="hu-HU" altLang="hu-HU" sz="2200" dirty="0">
                <a:latin typeface="Cambria" panose="02040503050406030204" pitchFamily="18" charset="0"/>
              </a:rPr>
              <a:t>minden római profitált belőle</a:t>
            </a:r>
            <a:br>
              <a:rPr lang="hu-HU" altLang="hu-HU" sz="2200" dirty="0">
                <a:latin typeface="Cambria" panose="02040503050406030204" pitchFamily="18" charset="0"/>
              </a:rPr>
            </a:br>
            <a:r>
              <a:rPr lang="hu-HU" altLang="hu-HU" sz="2200" dirty="0">
                <a:latin typeface="Cambria" panose="02040503050406030204" pitchFamily="18" charset="0"/>
              </a:rPr>
              <a:t>	</a:t>
            </a:r>
            <a:r>
              <a:rPr lang="hu-HU" altLang="hu-HU" sz="2200" dirty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200" b="1" dirty="0">
                <a:latin typeface="Cambria" panose="02040503050406030204" pitchFamily="18" charset="0"/>
              </a:rPr>
              <a:t>közföldek</a:t>
            </a:r>
            <a:r>
              <a:rPr lang="hu-HU" altLang="hu-HU" sz="2200" dirty="0">
                <a:latin typeface="Cambria" panose="02040503050406030204" pitchFamily="18" charset="0"/>
              </a:rPr>
              <a:t> </a:t>
            </a:r>
            <a:r>
              <a:rPr lang="hu-HU" altLang="hu-HU" sz="2200" i="1" dirty="0">
                <a:latin typeface="Cambria" panose="02040503050406030204" pitchFamily="18" charset="0"/>
              </a:rPr>
              <a:t>(</a:t>
            </a:r>
            <a:r>
              <a:rPr lang="hu-HU" altLang="hu-HU" sz="2200" i="1" dirty="0" err="1">
                <a:latin typeface="Cambria" panose="02040503050406030204" pitchFamily="18" charset="0"/>
              </a:rPr>
              <a:t>ager</a:t>
            </a:r>
            <a:r>
              <a:rPr lang="hu-HU" altLang="hu-HU" sz="2200" i="1" dirty="0">
                <a:latin typeface="Cambria" panose="02040503050406030204" pitchFamily="18" charset="0"/>
              </a:rPr>
              <a:t> </a:t>
            </a:r>
            <a:r>
              <a:rPr lang="hu-HU" altLang="hu-HU" sz="2200" i="1" dirty="0" err="1">
                <a:latin typeface="Cambria" panose="02040503050406030204" pitchFamily="18" charset="0"/>
              </a:rPr>
              <a:t>publicus</a:t>
            </a:r>
            <a:r>
              <a:rPr lang="hu-HU" altLang="hu-HU" sz="2200" i="1" dirty="0">
                <a:latin typeface="Cambria" panose="02040503050406030204" pitchFamily="18" charset="0"/>
              </a:rPr>
              <a:t>)</a:t>
            </a:r>
            <a:r>
              <a:rPr lang="hu-HU" altLang="hu-HU" sz="2200" dirty="0">
                <a:latin typeface="Cambria" panose="02040503050406030204" pitchFamily="18" charset="0"/>
              </a:rPr>
              <a:t>: patríciusok </a:t>
            </a:r>
            <a:r>
              <a:rPr lang="hu-HU" altLang="hu-HU" sz="2200" dirty="0" err="1">
                <a:latin typeface="Cambria" panose="02040503050406030204" pitchFamily="18" charset="0"/>
              </a:rPr>
              <a:t>bérlelhették</a:t>
            </a:r>
            <a:endParaRPr lang="hu-HU" altLang="hu-HU" sz="2200" dirty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200" b="1" dirty="0">
                <a:latin typeface="Cambria" panose="02040503050406030204" pitchFamily="18" charset="0"/>
              </a:rPr>
              <a:t>Plebejusok</a:t>
            </a:r>
            <a:r>
              <a:rPr lang="hu-HU" altLang="hu-HU" sz="2200" dirty="0">
                <a:latin typeface="Cambria" panose="02040503050406030204" pitchFamily="18" charset="0"/>
              </a:rPr>
              <a:t>: nehézfegyverzetű gyalogosok; megnőtt a szerepük </a:t>
            </a:r>
            <a:br>
              <a:rPr lang="hu-HU" altLang="hu-HU" sz="2200" dirty="0">
                <a:latin typeface="Cambria" panose="02040503050406030204" pitchFamily="18" charset="0"/>
              </a:rPr>
            </a:br>
            <a:r>
              <a:rPr lang="hu-HU" altLang="hu-HU" sz="2200" dirty="0">
                <a:latin typeface="Cambria" panose="02040503050406030204" pitchFamily="18" charset="0"/>
              </a:rPr>
              <a:t>	</a:t>
            </a:r>
            <a:r>
              <a:rPr lang="hu-HU" altLang="hu-HU" sz="2200" dirty="0">
                <a:latin typeface="Cambria" panose="02040503050406030204" pitchFamily="18" charset="0"/>
                <a:sym typeface="Wingdings" panose="05000000000000000000" pitchFamily="2" charset="2"/>
              </a:rPr>
              <a:t> követelések: </a:t>
            </a:r>
            <a:r>
              <a:rPr lang="hu-HU" altLang="hu-HU" sz="2200" b="1" dirty="0">
                <a:latin typeface="Cambria" panose="02040503050406030204" pitchFamily="18" charset="0"/>
              </a:rPr>
              <a:t>jogkiterjesztés, </a:t>
            </a:r>
            <a:r>
              <a:rPr lang="hu-HU" altLang="hu-HU" sz="2200" b="1" dirty="0" err="1">
                <a:latin typeface="Cambria" panose="02040503050406030204" pitchFamily="18" charset="0"/>
              </a:rPr>
              <a:t>ager</a:t>
            </a:r>
            <a:r>
              <a:rPr lang="hu-HU" altLang="hu-HU" sz="2200" b="1" dirty="0">
                <a:latin typeface="Cambria" panose="02040503050406030204" pitchFamily="18" charset="0"/>
              </a:rPr>
              <a:t> </a:t>
            </a:r>
            <a:r>
              <a:rPr lang="hu-HU" altLang="hu-HU" sz="2200" b="1" dirty="0" err="1">
                <a:latin typeface="Cambria" panose="02040503050406030204" pitchFamily="18" charset="0"/>
              </a:rPr>
              <a:t>publicus</a:t>
            </a:r>
            <a:r>
              <a:rPr lang="hu-HU" altLang="hu-HU" sz="2200" b="1" dirty="0">
                <a:latin typeface="Cambria" panose="02040503050406030204" pitchFamily="18" charset="0"/>
              </a:rPr>
              <a:t>, adósrabszolgaság</a:t>
            </a:r>
            <a:r>
              <a:rPr lang="hu-HU" altLang="hu-HU" sz="2200" dirty="0">
                <a:latin typeface="Cambria" panose="02040503050406030204" pitchFamily="18" charset="0"/>
              </a:rPr>
              <a:t> </a:t>
            </a:r>
            <a:br>
              <a:rPr lang="hu-HU" altLang="hu-HU" sz="2200" dirty="0">
                <a:latin typeface="Cambria" panose="02040503050406030204" pitchFamily="18" charset="0"/>
              </a:rPr>
            </a:br>
            <a:r>
              <a:rPr lang="hu-HU" altLang="hu-HU" sz="2200" dirty="0">
                <a:latin typeface="Cambria" panose="02040503050406030204" pitchFamily="18" charset="0"/>
              </a:rPr>
              <a:t>	</a:t>
            </a:r>
            <a:r>
              <a:rPr lang="hu-HU" altLang="hu-HU" sz="2200" dirty="0">
                <a:latin typeface="Cambria" panose="02040503050406030204" pitchFamily="18" charset="0"/>
                <a:sym typeface="Wingdings" panose="05000000000000000000" pitchFamily="2" charset="2"/>
              </a:rPr>
              <a:t>Kr.e.: 494. </a:t>
            </a:r>
            <a:r>
              <a:rPr lang="hu-HU" altLang="hu-HU" sz="2200" dirty="0">
                <a:latin typeface="Cambria" panose="02040503050406030204" pitchFamily="18" charset="0"/>
              </a:rPr>
              <a:t>kivonulás a Szent Hegyre</a:t>
            </a:r>
            <a:br>
              <a:rPr lang="hu-HU" altLang="hu-HU" sz="2200" dirty="0">
                <a:latin typeface="Cambria" panose="02040503050406030204" pitchFamily="18" charset="0"/>
              </a:rPr>
            </a:br>
            <a:r>
              <a:rPr lang="hu-HU" altLang="hu-HU" sz="2200" dirty="0">
                <a:latin typeface="Cambria" panose="02040503050406030204" pitchFamily="18" charset="0"/>
              </a:rPr>
              <a:t>		- fenyegetés: új állam alapítása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79511" y="6497584"/>
            <a:ext cx="878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A plebejusok törekvései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768" y="3386858"/>
            <a:ext cx="6536464" cy="3110726"/>
          </a:xfrm>
          <a:prstGeom prst="rect">
            <a:avLst/>
          </a:prstGeom>
          <a:ln w="63500">
            <a:solidFill>
              <a:srgbClr val="C00000"/>
            </a:solidFill>
          </a:ln>
        </p:spPr>
      </p:pic>
      <p:sp>
        <p:nvSpPr>
          <p:cNvPr id="12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1" y="1"/>
            <a:ext cx="8784977" cy="548680"/>
          </a:xfrm>
          <a:ln/>
        </p:spPr>
        <p:txBody>
          <a:bodyPr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D320"/>
                </a:solidFill>
                <a:latin typeface="Cambria" panose="02040503050406030204" pitchFamily="18" charset="0"/>
              </a:rPr>
              <a:t>A patríciusok és plebejusok </a:t>
            </a:r>
            <a:r>
              <a:rPr lang="hu-HU" altLang="hu-HU" sz="2400" b="1" dirty="0" err="1">
                <a:solidFill>
                  <a:srgbClr val="FFD320"/>
                </a:solidFill>
                <a:latin typeface="Cambria" panose="02040503050406030204" pitchFamily="18" charset="0"/>
              </a:rPr>
              <a:t>ellentétei</a:t>
            </a:r>
            <a:r>
              <a:rPr lang="hu-HU" altLang="hu-HU" sz="2400" b="1" dirty="0">
                <a:solidFill>
                  <a:srgbClr val="FFD320"/>
                </a:solidFill>
                <a:latin typeface="Cambria" panose="02040503050406030204" pitchFamily="18" charset="0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711" y="2708922"/>
            <a:ext cx="4629777" cy="416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863601"/>
            <a:ext cx="8964488" cy="184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200" b="1" dirty="0">
                <a:latin typeface="Cambria" panose="02040503050406030204" pitchFamily="18" charset="0"/>
              </a:rPr>
              <a:t>Plebejusok</a:t>
            </a:r>
            <a:r>
              <a:rPr lang="hu-HU" altLang="hu-HU" sz="2200" dirty="0">
                <a:latin typeface="Cambria" panose="02040503050406030204" pitchFamily="18" charset="0"/>
              </a:rPr>
              <a:t>: külön tisztséget hoztak létre nekik: 	</a:t>
            </a:r>
            <a:br>
              <a:rPr lang="hu-HU" altLang="hu-HU" sz="2200" dirty="0">
                <a:latin typeface="Cambria" panose="02040503050406030204" pitchFamily="18" charset="0"/>
              </a:rPr>
            </a:br>
            <a:r>
              <a:rPr lang="hu-HU" altLang="hu-HU" sz="2200" dirty="0">
                <a:latin typeface="Cambria" panose="02040503050406030204" pitchFamily="18" charset="0"/>
              </a:rPr>
              <a:t>	</a:t>
            </a:r>
            <a:r>
              <a:rPr lang="hu-HU" altLang="hu-HU" sz="2200" dirty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200" b="1" dirty="0">
                <a:latin typeface="Cambria" panose="02040503050406030204" pitchFamily="18" charset="0"/>
              </a:rPr>
              <a:t>néptribunus</a:t>
            </a:r>
            <a:r>
              <a:rPr lang="hu-HU" altLang="hu-HU" sz="2200" dirty="0">
                <a:latin typeface="Cambria" panose="02040503050406030204" pitchFamily="18" charset="0"/>
              </a:rPr>
              <a:t> (Kr. e. 494)</a:t>
            </a:r>
            <a:br>
              <a:rPr lang="hu-HU" altLang="hu-HU" sz="2200" dirty="0">
                <a:latin typeface="Cambria" panose="02040503050406030204" pitchFamily="18" charset="0"/>
              </a:rPr>
            </a:br>
            <a:r>
              <a:rPr lang="hu-HU" altLang="hu-HU" sz="2200" dirty="0">
                <a:latin typeface="Cambria" panose="02040503050406030204" pitchFamily="18" charset="0"/>
              </a:rPr>
              <a:t>		- 2, majd 10 fő évente választva;</a:t>
            </a:r>
            <a:br>
              <a:rPr lang="hu-HU" altLang="hu-HU" sz="2200" dirty="0">
                <a:latin typeface="Cambria" panose="02040503050406030204" pitchFamily="18" charset="0"/>
              </a:rPr>
            </a:br>
            <a:r>
              <a:rPr lang="hu-HU" altLang="hu-HU" sz="2200" dirty="0">
                <a:latin typeface="Cambria" panose="02040503050406030204" pitchFamily="18" charset="0"/>
              </a:rPr>
              <a:t>		</a:t>
            </a:r>
            <a:r>
              <a:rPr lang="hu-HU" altLang="hu-HU" sz="2200" b="1" dirty="0">
                <a:latin typeface="Cambria" panose="02040503050406030204" pitchFamily="18" charset="0"/>
              </a:rPr>
              <a:t>- különleges jog</a:t>
            </a:r>
            <a:r>
              <a:rPr lang="hu-HU" altLang="hu-HU" sz="2200" dirty="0">
                <a:latin typeface="Cambria" panose="02040503050406030204" pitchFamily="18" charset="0"/>
              </a:rPr>
              <a:t>: személyük és házuk szent és sérthetetlen;</a:t>
            </a:r>
            <a:br>
              <a:rPr lang="hu-HU" altLang="hu-HU" sz="2200" dirty="0">
                <a:latin typeface="Cambria" panose="02040503050406030204" pitchFamily="18" charset="0"/>
              </a:rPr>
            </a:br>
            <a:r>
              <a:rPr lang="hu-HU" altLang="hu-HU" sz="2200" dirty="0">
                <a:latin typeface="Cambria" panose="02040503050406030204" pitchFamily="18" charset="0"/>
              </a:rPr>
              <a:t>		- </a:t>
            </a:r>
            <a:r>
              <a:rPr lang="hu-HU" altLang="hu-HU" sz="2200" b="1" dirty="0">
                <a:latin typeface="Cambria" panose="02040503050406030204" pitchFamily="18" charset="0"/>
              </a:rPr>
              <a:t>vétójoguk</a:t>
            </a:r>
            <a:r>
              <a:rPr lang="hu-HU" altLang="hu-HU" sz="2200" dirty="0">
                <a:latin typeface="Cambria" panose="02040503050406030204" pitchFamily="18" charset="0"/>
              </a:rPr>
              <a:t> volt (a plebejusokat sértő törvények)</a:t>
            </a:r>
          </a:p>
          <a:p>
            <a:pPr marL="342900" indent="-342900">
              <a:buFont typeface="Wingdings" panose="05000000000000000000" pitchFamily="2" charset="2"/>
              <a:buChar char="§"/>
              <a:tabLst/>
            </a:pPr>
            <a:endParaRPr lang="hu-HU" altLang="hu-HU" sz="2200" dirty="0">
              <a:latin typeface="Cambria" panose="020405030504060302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9510" y="6500323"/>
            <a:ext cx="417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A földszerző háborúk eredményei</a:t>
            </a:r>
          </a:p>
        </p:txBody>
      </p:sp>
      <p:sp>
        <p:nvSpPr>
          <p:cNvPr id="12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1" y="1"/>
            <a:ext cx="8784977" cy="548680"/>
          </a:xfrm>
          <a:ln/>
        </p:spPr>
        <p:txBody>
          <a:bodyPr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D320"/>
                </a:solidFill>
                <a:latin typeface="Cambria" panose="02040503050406030204" pitchFamily="18" charset="0"/>
              </a:rPr>
              <a:t>A patríciusok és plebejusok </a:t>
            </a:r>
            <a:r>
              <a:rPr lang="hu-HU" altLang="hu-HU" sz="2400" b="1" dirty="0" err="1">
                <a:solidFill>
                  <a:srgbClr val="FFD320"/>
                </a:solidFill>
                <a:latin typeface="Cambria" panose="02040503050406030204" pitchFamily="18" charset="0"/>
              </a:rPr>
              <a:t>ellentétei</a:t>
            </a:r>
            <a:r>
              <a:rPr lang="hu-HU" altLang="hu-HU" sz="2400" b="1" dirty="0">
                <a:solidFill>
                  <a:srgbClr val="FFD320"/>
                </a:solidFill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836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1" y="1"/>
            <a:ext cx="8784977" cy="548680"/>
          </a:xfrm>
          <a:ln/>
        </p:spPr>
        <p:txBody>
          <a:bodyPr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D320"/>
                </a:solidFill>
                <a:latin typeface="Cambria" panose="02040503050406030204" pitchFamily="18" charset="0"/>
              </a:rPr>
              <a:t>A patríciusok és plebejusok </a:t>
            </a:r>
            <a:r>
              <a:rPr lang="hu-HU" altLang="hu-HU" sz="2400" b="1" dirty="0" err="1">
                <a:solidFill>
                  <a:srgbClr val="FFD320"/>
                </a:solidFill>
                <a:latin typeface="Cambria" panose="02040503050406030204" pitchFamily="18" charset="0"/>
              </a:rPr>
              <a:t>ellentétei</a:t>
            </a:r>
            <a:r>
              <a:rPr lang="hu-HU" altLang="hu-HU" sz="2400" b="1" dirty="0">
                <a:solidFill>
                  <a:srgbClr val="FFD320"/>
                </a:solidFill>
                <a:latin typeface="Cambria" panose="02040503050406030204" pitchFamily="18" charset="0"/>
              </a:rPr>
              <a:t> 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175" y="859502"/>
            <a:ext cx="6438937" cy="367566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713790" y="4581507"/>
            <a:ext cx="643020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Kr.e. 443.</a:t>
            </a:r>
            <a:r>
              <a:rPr lang="hu-HU" sz="1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Cambria" panose="02040503050406030204" pitchFamily="18" charset="0"/>
              </a:rPr>
              <a:t>censori</a:t>
            </a:r>
            <a:r>
              <a:rPr lang="hu-HU" sz="1600" dirty="0">
                <a:solidFill>
                  <a:schemeClr val="tx1"/>
                </a:solidFill>
                <a:latin typeface="Cambria" panose="02040503050406030204" pitchFamily="18" charset="0"/>
              </a:rPr>
              <a:t> hivatal -  csak </a:t>
            </a:r>
            <a:r>
              <a:rPr lang="hu-HU" sz="1600" dirty="0" err="1">
                <a:solidFill>
                  <a:schemeClr val="tx1"/>
                </a:solidFill>
                <a:latin typeface="Cambria" panose="02040503050406030204" pitchFamily="18" charset="0"/>
              </a:rPr>
              <a:t>patriciusok</a:t>
            </a:r>
            <a:r>
              <a:rPr lang="hu-HU" sz="1600" dirty="0">
                <a:solidFill>
                  <a:schemeClr val="tx1"/>
                </a:solidFill>
                <a:latin typeface="Cambria" panose="02040503050406030204" pitchFamily="18" charset="0"/>
              </a:rPr>
              <a:t>!</a:t>
            </a:r>
          </a:p>
          <a:p>
            <a:pPr marL="285750" indent="-285750">
              <a:buFontTx/>
              <a:buChar char="-"/>
            </a:pPr>
            <a:r>
              <a:rPr lang="hu-HU" sz="1600" dirty="0">
                <a:solidFill>
                  <a:schemeClr val="tx1"/>
                </a:solidFill>
                <a:latin typeface="Cambria" panose="02040503050406030204" pitchFamily="18" charset="0"/>
              </a:rPr>
              <a:t>népszámlálás, az adófizető polgárok és a </a:t>
            </a:r>
            <a:r>
              <a:rPr lang="hu-HU" sz="1600" dirty="0" err="1">
                <a:solidFill>
                  <a:schemeClr val="tx1"/>
                </a:solidFill>
                <a:latin typeface="Cambria" panose="02040503050406030204" pitchFamily="18" charset="0"/>
              </a:rPr>
              <a:t>senatus</a:t>
            </a:r>
            <a:r>
              <a:rPr lang="hu-HU" sz="1600" dirty="0">
                <a:solidFill>
                  <a:schemeClr val="tx1"/>
                </a:solidFill>
                <a:latin typeface="Cambria" panose="02040503050406030204" pitchFamily="18" charset="0"/>
              </a:rPr>
              <a:t> névjegyzéke a polgárok beosztása vagyon szerinti </a:t>
            </a:r>
            <a:r>
              <a:rPr lang="hu-HU" sz="1600" dirty="0" err="1">
                <a:solidFill>
                  <a:schemeClr val="tx1"/>
                </a:solidFill>
                <a:latin typeface="Cambria" panose="02040503050406030204" pitchFamily="18" charset="0"/>
              </a:rPr>
              <a:t>centuriákba</a:t>
            </a:r>
            <a:endParaRPr lang="hu-HU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endParaRPr lang="hu-HU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endParaRPr lang="hu-HU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endParaRPr lang="hu-HU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endParaRPr lang="hu-HU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endParaRPr lang="hu-HU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</a:p>
        </p:txBody>
      </p:sp>
      <p:pic>
        <p:nvPicPr>
          <p:cNvPr id="2050" name="Picture 2" descr="https://upload.wikimedia.org/wikipedia/commons/7/76/Romeinse_vl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" y="1608405"/>
            <a:ext cx="2672239" cy="524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2713791" y="6211669"/>
            <a:ext cx="6430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Római lobogó az SPQR rövidítéssel. </a:t>
            </a:r>
          </a:p>
          <a:p>
            <a:r>
              <a:rPr lang="hu-HU" b="1" dirty="0" err="1">
                <a:solidFill>
                  <a:schemeClr val="tx1"/>
                </a:solidFill>
                <a:latin typeface="Cambria" panose="02040503050406030204" pitchFamily="18" charset="0"/>
              </a:rPr>
              <a:t>Senatus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hu-HU" b="1" dirty="0" err="1">
                <a:solidFill>
                  <a:schemeClr val="tx1"/>
                </a:solidFill>
                <a:latin typeface="Cambria" panose="02040503050406030204" pitchFamily="18" charset="0"/>
              </a:rPr>
              <a:t>PopulusQue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hu-HU" b="1" dirty="0" err="1">
                <a:solidFill>
                  <a:schemeClr val="tx1"/>
                </a:solidFill>
                <a:latin typeface="Cambria" panose="02040503050406030204" pitchFamily="18" charset="0"/>
              </a:rPr>
              <a:t>Romanus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 = „a </a:t>
            </a:r>
            <a:r>
              <a:rPr lang="hu-HU" b="1" dirty="0" err="1">
                <a:solidFill>
                  <a:schemeClr val="tx1"/>
                </a:solidFill>
                <a:latin typeface="Cambria" panose="02040503050406030204" pitchFamily="18" charset="0"/>
              </a:rPr>
              <a:t>senatus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 és a római nép” 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1D498411-2405-4D32-B947-8674E969D443}"/>
              </a:ext>
            </a:extLst>
          </p:cNvPr>
          <p:cNvSpPr/>
          <p:nvPr/>
        </p:nvSpPr>
        <p:spPr>
          <a:xfrm>
            <a:off x="13792" y="823077"/>
            <a:ext cx="2546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A plebejusok </a:t>
            </a:r>
          </a:p>
          <a:p>
            <a:pPr algn="ctr"/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egyenjogúsításának </a:t>
            </a:r>
          </a:p>
          <a:p>
            <a:pPr algn="ctr"/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főbb lépései</a:t>
            </a:r>
          </a:p>
        </p:txBody>
      </p:sp>
    </p:spTree>
    <p:extLst>
      <p:ext uri="{BB962C8B-B14F-4D97-AF65-F5344CB8AC3E}">
        <p14:creationId xmlns:p14="http://schemas.microsoft.com/office/powerpoint/2010/main" val="936625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6526</TotalTime>
  <Words>1053</Words>
  <Application>Microsoft Office PowerPoint</Application>
  <PresentationFormat>Diavetítés a képernyőre (4:3 oldalarány)</PresentationFormat>
  <Paragraphs>101</Paragraphs>
  <Slides>14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Cambria</vt:lpstr>
      <vt:lpstr>Times New Roman</vt:lpstr>
      <vt:lpstr>Wingdings</vt:lpstr>
      <vt:lpstr>Office-téma</vt:lpstr>
      <vt:lpstr>PowerPoint-bemutató</vt:lpstr>
      <vt:lpstr>Itália földje </vt:lpstr>
      <vt:lpstr>Róma alapítása: etruszk és görög hatás </vt:lpstr>
      <vt:lpstr>PowerPoint-bemutató</vt:lpstr>
      <vt:lpstr>PowerPoint-bemutató</vt:lpstr>
      <vt:lpstr>A köztársaság sikerei </vt:lpstr>
      <vt:lpstr>A patríciusok és plebejusok ellentétei </vt:lpstr>
      <vt:lpstr>A patríciusok és plebejusok ellentétei </vt:lpstr>
      <vt:lpstr>A patríciusok és plebejusok ellentétei  </vt:lpstr>
      <vt:lpstr>PowerPoint-bemutató</vt:lpstr>
      <vt:lpstr>PowerPoint-bemutató</vt:lpstr>
      <vt:lpstr>A köztársaság államszerezete 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cp:lastModifiedBy>Móni</cp:lastModifiedBy>
  <cp:revision>81</cp:revision>
  <cp:lastPrinted>1601-01-01T00:00:00Z</cp:lastPrinted>
  <dcterms:created xsi:type="dcterms:W3CDTF">2005-09-25T20:19:27Z</dcterms:created>
  <dcterms:modified xsi:type="dcterms:W3CDTF">2020-09-06T08:47:59Z</dcterms:modified>
</cp:coreProperties>
</file>