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74" r:id="rId5"/>
    <p:sldId id="270" r:id="rId6"/>
    <p:sldId id="271" r:id="rId7"/>
    <p:sldId id="272" r:id="rId8"/>
    <p:sldId id="263" r:id="rId9"/>
    <p:sldId id="273" r:id="rId10"/>
    <p:sldId id="275" r:id="rId11"/>
    <p:sldId id="266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61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79250" cy="1247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5763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5802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2712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530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6111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198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9744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89910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D32B83-CC3B-4934-A396-430D9AD107B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7988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47916-D82C-433E-A2AF-44C4C22A20C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736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15113" y="128588"/>
            <a:ext cx="2051050" cy="55848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5513" cy="55848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C6F543-F914-44CC-897C-8E67083B0E0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2035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08963" cy="143351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2963" cy="455613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4963" cy="455613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2963" cy="455613"/>
          </a:xfrm>
        </p:spPr>
        <p:txBody>
          <a:bodyPr/>
          <a:lstStyle>
            <a:lvl1pPr>
              <a:defRPr/>
            </a:lvl1pPr>
          </a:lstStyle>
          <a:p>
            <a:fld id="{13F52DA9-F9EC-4309-B54B-869AC8BB228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4280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60C277-1AA8-43BA-8624-F8AF0FBEACC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2300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4AB039-A983-4ECC-90B9-A617247E2E1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2554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7488" cy="41132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37088" y="1600200"/>
            <a:ext cx="4029075" cy="41132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0610D9-04F0-43D4-A1E1-76CD1F84B30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584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4E41C4-31AC-4C82-A110-37458F5F0DE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032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2B415C-F18E-417B-B356-9E69FCDA9EB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9106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7B7009-F41A-4646-9CE0-0FE1B172D4B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9866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CA71BE-56E4-4485-95F0-507B6F4A1C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279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D791A9-060D-4877-A0B9-909AED489FF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8105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0896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896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29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749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29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7E1E516-D375-4BD8-9242-B79877876A45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anza.tv/tortenelem/az-okori-roma/oszd-meg-es-uralkodj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ntf.hu/index.php/2017/08/28/a-romai-hadrend-fejlodese-a-kezdetektol-a-koztarsasag-vegei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mozaweb.hu/Extra-3D_modellek-Az_okori_romai_gyalogsag_harci_taktikai-148086" TargetMode="External"/><Relationship Id="rId4" Type="http://schemas.openxmlformats.org/officeDocument/2006/relationships/hyperlink" Target="http://www.mozaweb.hu/Extra-3D_modellek-Romai_katona_Kr_e_1_szazad-1480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908720"/>
            <a:ext cx="8902700" cy="174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200" b="1" dirty="0">
                <a:latin typeface="Cambria" panose="02040503050406030204" pitchFamily="18" charset="0"/>
              </a:rPr>
              <a:t>ZANZA TV </a:t>
            </a:r>
          </a:p>
          <a:p>
            <a:pPr>
              <a:tabLst/>
            </a:pPr>
            <a:r>
              <a:rPr lang="hu-HU" altLang="hu-HU" sz="2200" b="1" dirty="0">
                <a:latin typeface="Cambria" panose="02040503050406030204" pitchFamily="18" charset="0"/>
              </a:rPr>
              <a:t>     </a:t>
            </a:r>
          </a:p>
          <a:p>
            <a:pPr>
              <a:tabLst/>
            </a:pPr>
            <a:r>
              <a:rPr lang="hu-HU" altLang="hu-HU" sz="1600" b="1" dirty="0">
                <a:solidFill>
                  <a:schemeClr val="tx1"/>
                </a:solidFill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https://zanza.tv/tortenelem/az-okori-roma/oszd-meg-es-uralkodj</a:t>
            </a:r>
            <a:endParaRPr lang="hu-HU" altLang="hu-H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tabLst/>
            </a:pPr>
            <a:endParaRPr lang="hu-HU" altLang="hu-H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tabLst/>
            </a:pPr>
            <a:endParaRPr lang="hu-HU" altLang="hu-HU" sz="2200" b="1" dirty="0">
              <a:latin typeface="Cambria" panose="02040503050406030204" pitchFamily="18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Kitekintő</a:t>
            </a:r>
            <a:endParaRPr lang="hu-HU" altLang="hu-HU" sz="2000" b="1" dirty="0">
              <a:solidFill>
                <a:srgbClr val="FFD32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346013" y="6486908"/>
            <a:ext cx="464400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hu-HU" b="1" dirty="0">
                <a:latin typeface="Cambria" panose="02040503050406030204" pitchFamily="18" charset="0"/>
              </a:rPr>
              <a:t>Itália meghódítása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00" y="861289"/>
            <a:ext cx="4631797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Itália meghódítása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59632" y="6453336"/>
            <a:ext cx="6301307" cy="3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hu-HU" b="1" dirty="0">
                <a:latin typeface="Cambria" panose="02040503050406030204" pitchFamily="18" charset="0"/>
              </a:rPr>
              <a:t>Az első pun háború</a:t>
            </a: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A pun háborúk I. (Kr. e. 264–241) </a:t>
            </a:r>
          </a:p>
        </p:txBody>
      </p:sp>
      <p:pic>
        <p:nvPicPr>
          <p:cNvPr id="4" name="Kép 3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915245B7-D254-4D9B-89CC-62FB87238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42" y="861155"/>
            <a:ext cx="4508513" cy="55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98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6335" y="5275432"/>
            <a:ext cx="903649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hu-HU" b="1" dirty="0">
                <a:latin typeface="Cambria" panose="02040503050406030204" pitchFamily="18" charset="0"/>
              </a:rPr>
              <a:t>A második pun háború</a:t>
            </a:r>
          </a:p>
          <a:p>
            <a:pPr algn="ctr">
              <a:buClrTx/>
              <a:buFontTx/>
              <a:buNone/>
            </a:pPr>
            <a:endParaRPr lang="hu-HU" altLang="hu-HU" b="1" dirty="0">
              <a:latin typeface="Cambria" panose="02040503050406030204" pitchFamily="18" charset="0"/>
            </a:endParaRPr>
          </a:p>
          <a:p>
            <a:pPr algn="ctr">
              <a:buClrTx/>
              <a:buFontTx/>
              <a:buNone/>
            </a:pPr>
            <a:endParaRPr lang="hu-HU" altLang="hu-HU" b="1" dirty="0">
              <a:latin typeface="Cambria" panose="02040503050406030204" pitchFamily="18" charset="0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A pun háborúk II. (Kr. e. 218–201) és a III. (149-146)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31C77EA-3DC0-469E-9F28-C610E61C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8" y="991073"/>
            <a:ext cx="7748002" cy="42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9AB1C7C-420B-497F-BD52-2A696A2AD314}"/>
              </a:ext>
            </a:extLst>
          </p:cNvPr>
          <p:cNvSpPr/>
          <p:nvPr/>
        </p:nvSpPr>
        <p:spPr>
          <a:xfrm>
            <a:off x="395536" y="5868763"/>
            <a:ext cx="6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III. pun háború (Kr. e. 149–146)</a:t>
            </a:r>
            <a:endParaRPr lang="hu-HU" altLang="hu-HU" b="1" dirty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>
              <a:tabLst/>
            </a:pPr>
            <a:r>
              <a:rPr lang="hu-HU" altLang="hu-HU" b="1" dirty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teljesen lerombolták a város + </a:t>
            </a:r>
            <a:r>
              <a:rPr lang="hu-HU" altLang="hu-HU" b="1" dirty="0" err="1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Africa</a:t>
            </a:r>
            <a:r>
              <a:rPr lang="hu-HU" altLang="hu-HU" b="1" dirty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provincia</a:t>
            </a:r>
            <a:endParaRPr lang="hu-HU" altLang="hu-H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62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76810" y="2694938"/>
            <a:ext cx="5571381" cy="32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hu-HU" altLang="hu-HU" b="1" dirty="0">
                <a:latin typeface="Cambria" panose="02040503050406030204" pitchFamily="18" charset="0"/>
              </a:rPr>
              <a:t>A fontosabb római provinciák Kr. e. 30-ig</a:t>
            </a: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Róma birodalom lesz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863601"/>
            <a:ext cx="9144000" cy="126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400" b="1" dirty="0">
                <a:latin typeface="Cambria" panose="02040503050406030204" pitchFamily="18" charset="0"/>
              </a:rPr>
              <a:t>Róma és a nyugati </a:t>
            </a:r>
            <a:r>
              <a:rPr lang="hu-HU" altLang="hu-HU" sz="2400" b="1" dirty="0" err="1">
                <a:latin typeface="Cambria" panose="02040503050406030204" pitchFamily="18" charset="0"/>
              </a:rPr>
              <a:t>Mediterráneum</a:t>
            </a:r>
            <a:br>
              <a:rPr lang="hu-HU" altLang="hu-HU" sz="2400" b="1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 a hajóhadával kiterjesztette uralmát a hellenisztikus államokra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	- Pergamon, görög poliszok, Korinthosz</a:t>
            </a:r>
            <a:endParaRPr lang="hu-HU" altLang="hu-HU" sz="2400" dirty="0">
              <a:latin typeface="Cambria" panose="020405030504060302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019781"/>
            <a:ext cx="8244408" cy="3825108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45819"/>
            <a:ext cx="3176810" cy="20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72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5995305"/>
            <a:ext cx="4059438" cy="45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r>
              <a:rPr lang="hu-HU" altLang="hu-HU" b="1" dirty="0">
                <a:latin typeface="Cambria" panose="02040503050406030204" pitchFamily="18" charset="0"/>
              </a:rPr>
              <a:t>Diadalkapu és diadalmenet</a:t>
            </a: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Róma birodalom lesz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863601"/>
            <a:ext cx="9144000" cy="285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400" b="1" dirty="0">
                <a:latin typeface="Cambria" panose="02040503050406030204" pitchFamily="18" charset="0"/>
              </a:rPr>
              <a:t>A hódítások háttere</a:t>
            </a:r>
            <a:br>
              <a:rPr lang="hu-HU" altLang="hu-HU" sz="2400" b="1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 a vezető tisztségekre pályázóknak 10 hadjáratban 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	kellett szolgálnia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	- consuli tisztség: katonai tisztség is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	- győzelem: 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zsákmány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 + 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diadalmenet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 dicsősége</a:t>
            </a:r>
            <a:endParaRPr lang="hu-HU" altLang="hu-HU" sz="2400" dirty="0">
              <a:latin typeface="Cambria" panose="02040503050406030204" pitchFamily="18" charset="0"/>
            </a:endParaRPr>
          </a:p>
        </p:txBody>
      </p:sp>
      <p:pic>
        <p:nvPicPr>
          <p:cNvPr id="26630" name="Picture 6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6" y="2780928"/>
            <a:ext cx="4285834" cy="32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Képtalálat a következőre: „roman triumph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74" y="3779565"/>
            <a:ext cx="5096725" cy="30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33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6497638"/>
            <a:ext cx="3841139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hu-HU" b="1" dirty="0">
                <a:latin typeface="Cambria" panose="02040503050406030204" pitchFamily="18" charset="0"/>
              </a:rPr>
              <a:t>Római előkelők – A szenátus</a:t>
            </a: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D320"/>
                </a:solidFill>
                <a:latin typeface="Cambria" panose="02040503050406030204" pitchFamily="18" charset="0"/>
              </a:rPr>
              <a:t>Róma birodalom lesz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863601"/>
            <a:ext cx="9144000" cy="285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400" b="1" dirty="0">
                <a:latin typeface="Cambria" panose="02040503050406030204" pitchFamily="18" charset="0"/>
              </a:rPr>
              <a:t>A hódítások következményei:</a:t>
            </a:r>
            <a:br>
              <a:rPr lang="hu-HU" altLang="hu-HU" sz="2400" b="1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 plebejusok térnyerése – jogegyenlőség, meggazdagodás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A patríciusok és plebejusok között megszűnt a jogi különbség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Két politikai csoportosulás: 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	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- </a:t>
            </a:r>
            <a:r>
              <a:rPr lang="hu-HU" altLang="hu-HU" sz="24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senatori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 rend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: földbirtokosok, politika irányítói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	- 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lovagrend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: kereskedelem, pénzügyek</a:t>
            </a:r>
          </a:p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Rabszolgák nagyszámú </a:t>
            </a:r>
            <a:r>
              <a:rPr lang="hu-HU" altLang="hu-HU" sz="2400">
                <a:latin typeface="Cambria" panose="02040503050406030204" pitchFamily="18" charset="0"/>
                <a:sym typeface="Wingdings" panose="05000000000000000000" pitchFamily="2" charset="2"/>
              </a:rPr>
              <a:t>beáramlása Rómába</a:t>
            </a:r>
            <a:endParaRPr lang="hu-HU" altLang="hu-HU" sz="2400" dirty="0">
              <a:latin typeface="Cambria" panose="02040503050406030204" pitchFamily="18" charset="0"/>
            </a:endParaRPr>
          </a:p>
        </p:txBody>
      </p:sp>
      <p:pic>
        <p:nvPicPr>
          <p:cNvPr id="36866" name="Picture 2" descr="https://upload.wikimedia.org/wikipedia/commons/a/a3/Maccari-Cice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39" y="3573016"/>
            <a:ext cx="526914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Képtalálat a következőre: „roman nobiles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163" y="3562636"/>
            <a:ext cx="4356302" cy="29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79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b="1" dirty="0">
                <a:solidFill>
                  <a:srgbClr val="FFD320"/>
                </a:solidFill>
                <a:latin typeface="Cambria" panose="02040503050406030204" pitchFamily="18" charset="0"/>
              </a:rPr>
              <a:t>Kitekintő: A római hadsereg a köztársaság korában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863601"/>
            <a:ext cx="9144000" cy="228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400" b="1" dirty="0">
                <a:latin typeface="Cambria" panose="02040503050406030204" pitchFamily="18" charset="0"/>
              </a:rPr>
              <a:t>A római hadsereg</a:t>
            </a:r>
            <a:br>
              <a:rPr lang="hu-HU" altLang="hu-HU" sz="2400" b="1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 kezdetben a polgárok feladata volt a katonáskodás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	- </a:t>
            </a:r>
            <a:r>
              <a:rPr lang="hu-HU" altLang="hu-HU" sz="24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legio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: 4200-4500 katona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		=&gt; </a:t>
            </a:r>
            <a:r>
              <a:rPr lang="hu-HU" altLang="hu-HU" sz="24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manipulus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: 120 ember = 2 </a:t>
            </a:r>
            <a:r>
              <a:rPr lang="hu-HU" altLang="hu-HU" sz="2400" dirty="0" err="1">
                <a:latin typeface="Cambria" panose="02040503050406030204" pitchFamily="18" charset="0"/>
                <a:sym typeface="Wingdings" panose="05000000000000000000" pitchFamily="2" charset="2"/>
              </a:rPr>
              <a:t>centuria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/század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			+ 300 lovas = 10 </a:t>
            </a:r>
            <a:r>
              <a:rPr lang="hu-HU" altLang="hu-HU" sz="2400" dirty="0" err="1">
                <a:latin typeface="Cambria" panose="02040503050406030204" pitchFamily="18" charset="0"/>
                <a:sym typeface="Wingdings" panose="05000000000000000000" pitchFamily="2" charset="2"/>
              </a:rPr>
              <a:t>turma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	- 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segédcsapatok</a:t>
            </a:r>
            <a:endParaRPr lang="hu-HU" altLang="hu-HU" sz="2400" b="1" dirty="0">
              <a:latin typeface="Cambria" panose="020405030504060302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6165304"/>
            <a:ext cx="552011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hu-HU" b="1" dirty="0">
                <a:latin typeface="Cambria" panose="02040503050406030204" pitchFamily="18" charset="0"/>
              </a:rPr>
              <a:t>A római hadsereg </a:t>
            </a:r>
            <a:r>
              <a:rPr lang="hu-HU" altLang="hu-HU" b="1" dirty="0">
                <a:highlight>
                  <a:srgbClr val="800000"/>
                </a:highlight>
                <a:latin typeface="Cambria" panose="02040503050406030204" pitchFamily="18" charset="0"/>
                <a:hlinkClick r:id="rId4"/>
              </a:rPr>
              <a:t>felépítése</a:t>
            </a:r>
            <a:endParaRPr lang="hu-HU" altLang="hu-HU" b="1" dirty="0">
              <a:highlight>
                <a:srgbClr val="800000"/>
              </a:highlight>
              <a:latin typeface="Cambria" panose="02040503050406030204" pitchFamily="18" charset="0"/>
            </a:endParaRPr>
          </a:p>
          <a:p>
            <a:pPr algn="r">
              <a:buClrTx/>
              <a:buFontTx/>
              <a:buNone/>
            </a:pPr>
            <a:r>
              <a:rPr lang="hu-HU" altLang="hu-HU" b="1" dirty="0">
                <a:latin typeface="Cambria" panose="02040503050406030204" pitchFamily="18" charset="0"/>
              </a:rPr>
              <a:t>Hastati, </a:t>
            </a:r>
            <a:r>
              <a:rPr lang="hu-HU" altLang="hu-HU" b="1" dirty="0" err="1">
                <a:latin typeface="Cambria" panose="02040503050406030204" pitchFamily="18" charset="0"/>
              </a:rPr>
              <a:t>principes</a:t>
            </a:r>
            <a:r>
              <a:rPr lang="hu-HU" altLang="hu-HU" b="1" dirty="0">
                <a:latin typeface="Cambria" panose="02040503050406030204" pitchFamily="18" charset="0"/>
              </a:rPr>
              <a:t> és </a:t>
            </a:r>
            <a:r>
              <a:rPr lang="hu-HU" altLang="hu-HU" b="1" dirty="0" err="1">
                <a:latin typeface="Cambria" panose="02040503050406030204" pitchFamily="18" charset="0"/>
              </a:rPr>
              <a:t>triarii</a:t>
            </a:r>
            <a:endParaRPr lang="hu-HU" altLang="hu-HU" b="1" dirty="0">
              <a:latin typeface="Cambria" panose="020405030504060302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29" y="3151839"/>
            <a:ext cx="5076056" cy="3013465"/>
          </a:xfrm>
          <a:prstGeom prst="rect">
            <a:avLst/>
          </a:prstGeom>
        </p:spPr>
      </p:pic>
      <p:sp>
        <p:nvSpPr>
          <p:cNvPr id="2" name="AutoShape 2" descr="https://qph.ec.quoracdn.net/main-qimg-311d95f209ce4d6a9394f92eb275e5d7.webp">
            <a:extLst>
              <a:ext uri="{FF2B5EF4-FFF2-40B4-BE49-F238E27FC236}">
                <a16:creationId xmlns:a16="http://schemas.microsoft.com/office/drawing/2014/main" id="{6173CB2F-C5ED-4BDC-8F10-5E1B135562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B25DA45-5C74-491C-9FF3-73BB4C259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4395" y="2391441"/>
            <a:ext cx="3297576" cy="44665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79511" y="1"/>
            <a:ext cx="878497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b="1" dirty="0">
                <a:solidFill>
                  <a:srgbClr val="FFD320"/>
                </a:solidFill>
                <a:latin typeface="Cambria" panose="02040503050406030204" pitchFamily="18" charset="0"/>
              </a:rPr>
              <a:t>Kitekintő: A római hadsereg a köztársaság korában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863601"/>
            <a:ext cx="9144000" cy="197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tabLst/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Marius hadseregreformja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 egységesen </a:t>
            </a:r>
            <a:r>
              <a:rPr lang="hu-HU" altLang="hu-HU" sz="2400" b="1" dirty="0">
                <a:highlight>
                  <a:srgbClr val="800000"/>
                </a:highlight>
                <a:latin typeface="Cambria" panose="02040503050406030204" pitchFamily="18" charset="0"/>
                <a:sym typeface="Wingdings" panose="05000000000000000000" pitchFamily="2" charset="2"/>
                <a:hlinkClick r:id="rId4"/>
              </a:rPr>
              <a:t>felszerelt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, profi zsoldossereg; 16 évi szolgálat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 </a:t>
            </a:r>
            <a:r>
              <a:rPr lang="hu-HU" altLang="hu-HU" sz="2400" dirty="0" err="1">
                <a:latin typeface="Cambria" panose="02040503050406030204" pitchFamily="18" charset="0"/>
                <a:sym typeface="Wingdings" panose="05000000000000000000" pitchFamily="2" charset="2"/>
              </a:rPr>
              <a:t>legio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: 6000 ember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	- 10 </a:t>
            </a:r>
            <a:r>
              <a:rPr lang="hu-HU" altLang="hu-HU" sz="2400" dirty="0" err="1">
                <a:latin typeface="Cambria" panose="02040503050406030204" pitchFamily="18" charset="0"/>
                <a:sym typeface="Wingdings" panose="05000000000000000000" pitchFamily="2" charset="2"/>
              </a:rPr>
              <a:t>cohors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b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			=&gt; 3-3 </a:t>
            </a:r>
            <a:r>
              <a:rPr lang="hu-HU" altLang="hu-HU" sz="2400" dirty="0" err="1">
                <a:latin typeface="Cambria" panose="02040503050406030204" pitchFamily="18" charset="0"/>
                <a:sym typeface="Wingdings" panose="05000000000000000000" pitchFamily="2" charset="2"/>
              </a:rPr>
              <a:t>manipulus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 = 200-200 katona</a:t>
            </a:r>
            <a:endParaRPr lang="hu-HU" altLang="hu-HU" sz="2400" b="1" dirty="0">
              <a:latin typeface="Cambria" panose="020405030504060302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6462886"/>
            <a:ext cx="9144000" cy="39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hu-HU" b="1" dirty="0">
                <a:latin typeface="Cambria" panose="02040503050406030204" pitchFamily="18" charset="0"/>
              </a:rPr>
              <a:t>Római katonák Marius reformja előtt és </a:t>
            </a:r>
            <a:r>
              <a:rPr lang="hu-HU" altLang="hu-HU" b="1" dirty="0">
                <a:highlight>
                  <a:srgbClr val="800000"/>
                </a:highlight>
                <a:latin typeface="Cambria" panose="02040503050406030204" pitchFamily="18" charset="0"/>
                <a:hlinkClick r:id="rId5"/>
              </a:rPr>
              <a:t>után</a:t>
            </a:r>
            <a:r>
              <a:rPr lang="hu-HU" altLang="hu-HU" b="1" dirty="0">
                <a:latin typeface="Cambria" panose="02040503050406030204" pitchFamily="18" charset="0"/>
              </a:rPr>
              <a:t> – „Marius szamara”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28" y="2843386"/>
            <a:ext cx="2857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 bwMode="auto">
          <a:xfrm>
            <a:off x="376775" y="2844006"/>
            <a:ext cx="5575853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985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340</Words>
  <Application>Microsoft Office PowerPoint</Application>
  <PresentationFormat>Diavetítés a képernyőre (4:3 oldalarány)</PresentationFormat>
  <Paragraphs>31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Cambria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cp:lastModifiedBy>Móni</cp:lastModifiedBy>
  <cp:revision>71</cp:revision>
  <cp:lastPrinted>1601-01-01T00:00:00Z</cp:lastPrinted>
  <dcterms:created xsi:type="dcterms:W3CDTF">2005-09-25T20:19:27Z</dcterms:created>
  <dcterms:modified xsi:type="dcterms:W3CDTF">2020-08-31T15:02:48Z</dcterms:modified>
</cp:coreProperties>
</file>