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91" r:id="rId2"/>
    <p:sldId id="257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86" r:id="rId11"/>
    <p:sldId id="276" r:id="rId12"/>
    <p:sldId id="277" r:id="rId13"/>
    <p:sldId id="287" r:id="rId14"/>
    <p:sldId id="279" r:id="rId15"/>
    <p:sldId id="285" r:id="rId16"/>
    <p:sldId id="290" r:id="rId17"/>
    <p:sldId id="267" r:id="rId1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FAC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62" name="Rectangle 1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77662" cy="1247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63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4175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631579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5518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964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11837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15922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5660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698847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5802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634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9216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1265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42613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8250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69942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876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91EA7FE-AF60-4C5D-8AAF-38CFA31D4D3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7006481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55BA59D-A223-403D-974D-810BD1F6DE3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5337931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13525" y="128588"/>
            <a:ext cx="2051050" cy="55848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3925" cy="55848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DD0CD9-2C98-4325-8A6A-844C27CB5BD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7359547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07375" cy="143351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11375" cy="454025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73375" cy="454025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11375" cy="454025"/>
          </a:xfrm>
        </p:spPr>
        <p:txBody>
          <a:bodyPr/>
          <a:lstStyle>
            <a:lvl1pPr>
              <a:defRPr/>
            </a:lvl1pPr>
          </a:lstStyle>
          <a:p>
            <a:fld id="{545DC9E8-E2E4-44D9-9B02-43E503FBCDF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0138912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C2A1CB-A517-4CA1-A107-1E44244DFAB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471953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20DF15-14EA-4709-BC83-F005DCCB5F8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8129570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1132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7487" cy="41132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0930E6-2683-4EDE-A87F-ABE9FF8FBF6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117909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BC1E5D-4DF7-48BC-84E9-CA5404669EF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63165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367E2AB-9533-4EEB-838B-75DBF6B11C3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26631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1B4142-91F2-4226-9313-D4601D78EAD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5340336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C89935-8B81-4D4A-B643-211DC6BF0D2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888313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F2B8608-11A2-4C55-B881-96C85555965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602161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737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Címszöveg formátumának szerkesztése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73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Vázlatszöveg formátumának szerkesztése</a:t>
            </a:r>
          </a:p>
          <a:p>
            <a:pPr lvl="1"/>
            <a:r>
              <a:rPr lang="en-GB" altLang="hu-HU"/>
              <a:t>Második vázlatszint</a:t>
            </a:r>
          </a:p>
          <a:p>
            <a:pPr lvl="2"/>
            <a:r>
              <a:rPr lang="en-GB" altLang="hu-HU"/>
              <a:t>Harmadik vázlatszint</a:t>
            </a:r>
          </a:p>
          <a:p>
            <a:pPr lvl="3"/>
            <a:r>
              <a:rPr lang="en-GB" altLang="hu-HU"/>
              <a:t>Negyedik vázlatszint</a:t>
            </a:r>
          </a:p>
          <a:p>
            <a:pPr lvl="4"/>
            <a:r>
              <a:rPr lang="en-GB" altLang="hu-HU"/>
              <a:t>Ötödik vázlatszint</a:t>
            </a:r>
          </a:p>
          <a:p>
            <a:pPr lvl="4"/>
            <a:r>
              <a:rPr lang="en-GB" altLang="hu-HU"/>
              <a:t>Hatodik vázlatszint</a:t>
            </a:r>
          </a:p>
          <a:p>
            <a:pPr lvl="4"/>
            <a:r>
              <a:rPr lang="en-GB" altLang="hu-HU"/>
              <a:t>Hetedik vázlatszint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1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73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1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C6601D46-F510-4CB4-AED8-4B7F25B2B5EE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anza.tv/tortenelem/az-okori-roma/caesar-es-augustus-principatus-rendszer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és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principátus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5" name="Kép 4" descr="A képen személy, épület, állás, nő látható&#10;&#10;Automatikusan generált leírás">
            <a:extLst>
              <a:ext uri="{FF2B5EF4-FFF2-40B4-BE49-F238E27FC236}">
                <a16:creationId xmlns:a16="http://schemas.microsoft.com/office/drawing/2014/main" id="{2951869A-99EE-4A42-AA23-C5C65070D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89" y="769522"/>
            <a:ext cx="4441422" cy="60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76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egyeduralma-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principatus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8964488" cy="18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Az új rendszer: a </a:t>
            </a:r>
            <a:r>
              <a:rPr lang="hu-HU" altLang="hu-HU" sz="2400" b="1" dirty="0" err="1">
                <a:latin typeface="Cambria" panose="02040503050406030204" pitchFamily="18" charset="0"/>
              </a:rPr>
              <a:t>principatus</a:t>
            </a:r>
            <a:endParaRPr lang="hu-HU" altLang="hu-HU" sz="2000" dirty="0">
              <a:latin typeface="Cambria" panose="02040503050406030204" pitchFamily="18" charset="0"/>
            </a:endParaRPr>
          </a:p>
          <a:p>
            <a:pPr>
              <a:tabLst/>
            </a:pPr>
            <a:r>
              <a:rPr lang="hu-HU" dirty="0"/>
              <a:t>       </a:t>
            </a:r>
            <a:r>
              <a:rPr lang="hu-HU" altLang="hu-HU" b="1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0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P</a:t>
            </a:r>
            <a:r>
              <a:rPr lang="hu-HU" sz="2000" b="1" dirty="0" err="1">
                <a:latin typeface="Cambria" panose="02040503050406030204" pitchFamily="18" charset="0"/>
              </a:rPr>
              <a:t>rinceps</a:t>
            </a:r>
            <a:r>
              <a:rPr lang="hu-HU" sz="2000" b="1" dirty="0">
                <a:latin typeface="Cambria" panose="02040503050406030204" pitchFamily="18" charset="0"/>
              </a:rPr>
              <a:t> </a:t>
            </a:r>
            <a:r>
              <a:rPr lang="hu-HU" sz="2000" b="1" dirty="0" err="1">
                <a:latin typeface="Cambria" panose="02040503050406030204" pitchFamily="18" charset="0"/>
              </a:rPr>
              <a:t>senatus</a:t>
            </a:r>
            <a:r>
              <a:rPr lang="hu-HU" sz="2000" b="1" dirty="0">
                <a:latin typeface="Cambria" panose="02040503050406030204" pitchFamily="18" charset="0"/>
              </a:rPr>
              <a:t>:  </a:t>
            </a:r>
            <a:r>
              <a:rPr lang="hu-HU" sz="2000" dirty="0">
                <a:latin typeface="Cambria" panose="02040503050406030204" pitchFamily="18" charset="0"/>
              </a:rPr>
              <a:t>a szenátus elnöke – elsőként szavaz</a:t>
            </a:r>
          </a:p>
          <a:p>
            <a:pPr>
              <a:tabLst/>
            </a:pP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         </a:t>
            </a:r>
            <a:r>
              <a:rPr lang="hu-HU" altLang="hu-HU" sz="2000" b="1" dirty="0">
                <a:latin typeface="Cambria" panose="02040503050406030204" pitchFamily="18" charset="0"/>
              </a:rPr>
              <a:t>Consul</a:t>
            </a:r>
            <a:r>
              <a:rPr lang="hu-HU" altLang="hu-HU" sz="2000" dirty="0">
                <a:latin typeface="Cambria" panose="02040503050406030204" pitchFamily="18" charset="0"/>
              </a:rPr>
              <a:t> = végrehajtó hatalom, hadsereg vezetője</a:t>
            </a:r>
          </a:p>
          <a:p>
            <a:pPr marL="457200" lvl="1" indent="0"/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hu-HU" altLang="hu-HU" sz="2000" b="1" dirty="0">
                <a:latin typeface="Cambria" panose="02040503050406030204" pitchFamily="18" charset="0"/>
              </a:rPr>
              <a:t> Néptribunus</a:t>
            </a:r>
            <a:r>
              <a:rPr lang="hu-HU" altLang="hu-HU" sz="2000" dirty="0">
                <a:latin typeface="Cambria" panose="02040503050406030204" pitchFamily="18" charset="0"/>
              </a:rPr>
              <a:t> = sérthetetlen + vétójog</a:t>
            </a:r>
          </a:p>
          <a:p>
            <a:pPr marL="457200" lvl="1" indent="0"/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000" b="1" dirty="0" err="1">
                <a:latin typeface="Cambria" panose="02040503050406030204" pitchFamily="18" charset="0"/>
              </a:rPr>
              <a:t>Censor</a:t>
            </a:r>
            <a:r>
              <a:rPr lang="hu-HU" altLang="hu-HU" sz="2000" dirty="0">
                <a:latin typeface="Cambria" panose="02040503050406030204" pitchFamily="18" charset="0"/>
              </a:rPr>
              <a:t> = a </a:t>
            </a:r>
            <a:r>
              <a:rPr lang="hu-HU" altLang="hu-HU" sz="2000" dirty="0" err="1">
                <a:latin typeface="Cambria" panose="02040503050406030204" pitchFamily="18" charset="0"/>
              </a:rPr>
              <a:t>senatus</a:t>
            </a:r>
            <a:r>
              <a:rPr lang="hu-HU" altLang="hu-HU" sz="2000" dirty="0">
                <a:latin typeface="Cambria" panose="02040503050406030204" pitchFamily="18" charset="0"/>
              </a:rPr>
              <a:t> tagjait válogathatta meg</a:t>
            </a:r>
            <a:br>
              <a:rPr lang="hu-HU" altLang="hu-HU" sz="2000" dirty="0">
                <a:latin typeface="Cambria" panose="02040503050406030204" pitchFamily="18" charset="0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000" b="1" dirty="0" err="1">
                <a:latin typeface="Cambria" panose="02040503050406030204" pitchFamily="18" charset="0"/>
              </a:rPr>
              <a:t>Pontifex</a:t>
            </a:r>
            <a:r>
              <a:rPr lang="hu-HU" altLang="hu-HU" sz="2000" dirty="0">
                <a:latin typeface="Cambria" panose="02040503050406030204" pitchFamily="18" charset="0"/>
              </a:rPr>
              <a:t> </a:t>
            </a:r>
            <a:r>
              <a:rPr lang="hu-HU" altLang="hu-HU" sz="2000" b="1" dirty="0" err="1">
                <a:latin typeface="Cambria" panose="02040503050406030204" pitchFamily="18" charset="0"/>
              </a:rPr>
              <a:t>maximus</a:t>
            </a:r>
            <a:r>
              <a:rPr lang="hu-HU" altLang="hu-HU" sz="2000" dirty="0">
                <a:latin typeface="Cambria" panose="02040503050406030204" pitchFamily="18" charset="0"/>
              </a:rPr>
              <a:t> = a vallási életet irányította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endParaRPr lang="hu-HU" altLang="hu-HU" sz="20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6453336"/>
            <a:ext cx="1793647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</a:t>
            </a:r>
            <a:r>
              <a:rPr lang="hu-HU" altLang="hu-HU" b="1" dirty="0" err="1">
                <a:latin typeface="Cambria" panose="02040503050406030204" pitchFamily="18" charset="0"/>
              </a:rPr>
              <a:t>principátus</a:t>
            </a:r>
            <a:endParaRPr lang="hu-HU" altLang="hu-HU" b="1" dirty="0">
              <a:latin typeface="Cambria" panose="020405030504060302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2403" t="6045" r="2670" b="5395"/>
          <a:stretch/>
        </p:blipFill>
        <p:spPr>
          <a:xfrm>
            <a:off x="1793647" y="2852937"/>
            <a:ext cx="7350351" cy="4000824"/>
          </a:xfrm>
          <a:prstGeom prst="rect">
            <a:avLst/>
          </a:prstGeom>
          <a:ln w="63500">
            <a:solidFill>
              <a:srgbClr val="C00000"/>
            </a:solidFill>
          </a:ln>
        </p:spPr>
      </p:pic>
      <p:sp>
        <p:nvSpPr>
          <p:cNvPr id="3" name="Téglalap 2"/>
          <p:cNvSpPr/>
          <p:nvPr/>
        </p:nvSpPr>
        <p:spPr bwMode="auto">
          <a:xfrm>
            <a:off x="1793647" y="6309320"/>
            <a:ext cx="1050161" cy="544441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Téglalap 9"/>
          <p:cNvSpPr/>
          <p:nvPr/>
        </p:nvSpPr>
        <p:spPr bwMode="auto">
          <a:xfrm>
            <a:off x="4495280" y="6525344"/>
            <a:ext cx="1876920" cy="328416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églalap 10"/>
          <p:cNvSpPr/>
          <p:nvPr/>
        </p:nvSpPr>
        <p:spPr bwMode="auto">
          <a:xfrm>
            <a:off x="6156176" y="3212976"/>
            <a:ext cx="1800200" cy="299488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Téglalap 11"/>
          <p:cNvSpPr/>
          <p:nvPr/>
        </p:nvSpPr>
        <p:spPr bwMode="auto">
          <a:xfrm>
            <a:off x="5940152" y="4997364"/>
            <a:ext cx="1224136" cy="432047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églalap 13"/>
          <p:cNvSpPr/>
          <p:nvPr/>
        </p:nvSpPr>
        <p:spPr bwMode="auto">
          <a:xfrm>
            <a:off x="4283968" y="4473118"/>
            <a:ext cx="864096" cy="27003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Téglalap 14"/>
          <p:cNvSpPr/>
          <p:nvPr/>
        </p:nvSpPr>
        <p:spPr bwMode="auto">
          <a:xfrm>
            <a:off x="4063232" y="5175195"/>
            <a:ext cx="1228848" cy="324035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Téglalap 15"/>
          <p:cNvSpPr/>
          <p:nvPr/>
        </p:nvSpPr>
        <p:spPr bwMode="auto">
          <a:xfrm>
            <a:off x="3502856" y="4824155"/>
            <a:ext cx="915168" cy="288033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Téglalap 16"/>
          <p:cNvSpPr/>
          <p:nvPr/>
        </p:nvSpPr>
        <p:spPr bwMode="auto">
          <a:xfrm>
            <a:off x="2699792" y="3082583"/>
            <a:ext cx="1363440" cy="387042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églalap 17"/>
          <p:cNvSpPr/>
          <p:nvPr/>
        </p:nvSpPr>
        <p:spPr bwMode="auto">
          <a:xfrm>
            <a:off x="7164288" y="6295658"/>
            <a:ext cx="859384" cy="3284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églalap 18"/>
          <p:cNvSpPr/>
          <p:nvPr/>
        </p:nvSpPr>
        <p:spPr bwMode="auto">
          <a:xfrm>
            <a:off x="7881186" y="4947980"/>
            <a:ext cx="939286" cy="5512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5392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egyeduralma-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principatus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8964488" cy="522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Az új rendszer: a </a:t>
            </a:r>
            <a:r>
              <a:rPr lang="hu-HU" altLang="hu-HU" sz="2400" b="1" dirty="0" err="1">
                <a:latin typeface="Cambria" panose="02040503050406030204" pitchFamily="18" charset="0"/>
              </a:rPr>
              <a:t>principatus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 a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senatus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 első embere lett = </a:t>
            </a:r>
            <a:r>
              <a:rPr lang="hu-HU" altLang="hu-HU" sz="20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princeps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 az 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Augustus 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(= „fenséges”) nevet kapta a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senatustól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 (</a:t>
            </a:r>
            <a:r>
              <a:rPr lang="hu-HU" sz="2000" dirty="0">
                <a:latin typeface="Cambria" panose="02040503050406030204" pitchFamily="18" charset="0"/>
              </a:rPr>
              <a:t>később személynévként használta)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 tisztségeket 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	halmozott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endParaRPr lang="hu-HU" altLang="hu-HU" sz="20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79510" y="6453336"/>
            <a:ext cx="3209585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</a:t>
            </a:r>
            <a:r>
              <a:rPr lang="hu-HU" altLang="hu-HU" b="1" dirty="0" err="1">
                <a:latin typeface="Cambria" panose="02040503050406030204" pitchFamily="18" charset="0"/>
              </a:rPr>
              <a:t>principátus</a:t>
            </a:r>
            <a:endParaRPr lang="hu-HU" altLang="hu-HU" b="1" dirty="0">
              <a:latin typeface="Cambria" panose="020405030504060302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123232"/>
            <a:ext cx="5472609" cy="4741260"/>
          </a:xfrm>
          <a:prstGeom prst="rect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291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 -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principatus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54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0"/>
            <a:r>
              <a:rPr lang="hu-HU" altLang="hu-HU" sz="2400" b="1" dirty="0">
                <a:latin typeface="Cambria" panose="02040503050406030204" pitchFamily="18" charset="0"/>
              </a:rPr>
              <a:t>Augustus belpolitikája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sz="2000" dirty="0">
                <a:latin typeface="Cambria" panose="02040503050406030204" pitchFamily="18" charset="0"/>
              </a:rPr>
              <a:t>Belső nyugalmat teremtett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a belháború véget ért</a:t>
            </a:r>
            <a:endParaRPr lang="hu-HU" sz="20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Rablóbandák felszámolása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bíróságok újjászervezése, létszámuk növelése</a:t>
            </a:r>
            <a:endParaRPr lang="hu-HU" altLang="hu-HU" sz="2000" b="1" dirty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erkölcsi – és családvédő törvények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népnek ingyen gabona, cirkusz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szenátori és lovagrend: a gazdasági hatalmukat</a:t>
            </a:r>
          </a:p>
          <a:p>
            <a:pPr>
              <a:tabLst/>
            </a:pPr>
            <a:r>
              <a:rPr lang="hu-HU" sz="2000" dirty="0">
                <a:latin typeface="Cambria" panose="02040503050406030204" pitchFamily="18" charset="0"/>
              </a:rPr>
              <a:t>nem, de a politikait korlátozta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A provinciák bevételeit továbbra is megkapták 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A császári közigazgatás kiépítésének a kezdete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államhű hivatalnoki kar létrehozása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endParaRPr lang="hu-HU" sz="2000" dirty="0">
              <a:latin typeface="Cambria" panose="02040503050406030204" pitchFamily="18" charset="0"/>
            </a:endParaRPr>
          </a:p>
          <a:p>
            <a:pPr>
              <a:tabLst/>
            </a:pPr>
            <a:br>
              <a:rPr lang="hu-HU" altLang="hu-HU" sz="2000" b="1" dirty="0">
                <a:latin typeface="Cambria" panose="02040503050406030204" pitchFamily="18" charset="0"/>
              </a:rPr>
            </a:br>
            <a:r>
              <a:rPr lang="hu-HU" altLang="hu-HU" sz="2000" b="1" dirty="0">
                <a:latin typeface="Cambria" panose="02040503050406030204" pitchFamily="18" charset="0"/>
              </a:rPr>
              <a:t>	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75" y="1001724"/>
            <a:ext cx="3300413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88024" y="5403209"/>
            <a:ext cx="4176464" cy="33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/>
            <a:r>
              <a:rPr lang="hu-HU" altLang="hu-HU" b="1" dirty="0">
                <a:latin typeface="Cambria" panose="02040503050406030204" pitchFamily="18" charset="0"/>
              </a:rPr>
              <a:t>Augustus mint </a:t>
            </a:r>
            <a:r>
              <a:rPr lang="hu-HU" altLang="hu-HU" b="1" dirty="0" err="1">
                <a:latin typeface="Cambria" panose="02040503050406030204" pitchFamily="18" charset="0"/>
              </a:rPr>
              <a:t>pontifex</a:t>
            </a:r>
            <a:r>
              <a:rPr lang="hu-HU" altLang="hu-HU" b="1" dirty="0">
                <a:latin typeface="Cambria" panose="02040503050406030204" pitchFamily="18" charset="0"/>
              </a:rPr>
              <a:t> </a:t>
            </a:r>
            <a:r>
              <a:rPr lang="hu-HU" altLang="hu-HU" b="1" dirty="0" err="1">
                <a:latin typeface="Cambria" panose="02040503050406030204" pitchFamily="18" charset="0"/>
              </a:rPr>
              <a:t>maximus</a:t>
            </a:r>
            <a:endParaRPr lang="hu-HU" altLang="hu-HU" b="1" dirty="0">
              <a:latin typeface="Cambria" panose="02040503050406030204" pitchFamily="18" charset="0"/>
            </a:endParaRPr>
          </a:p>
          <a:p>
            <a:pPr algn="ctr"/>
            <a:endParaRPr lang="hu-HU" altLang="hu-HU" b="1" dirty="0">
              <a:latin typeface="Cambria" panose="02040503050406030204" pitchFamily="18" charset="0"/>
            </a:endParaRPr>
          </a:p>
          <a:p>
            <a:pPr algn="ctr"/>
            <a:endParaRPr lang="hu-HU" altLang="hu-H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08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egyeduralma-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principátus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991" y="850127"/>
            <a:ext cx="9144000" cy="306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Augustus külpolitikája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Róma határainak megszilárdítása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- Rajna, Duna és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Eufratesz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 elérése (szállítás)</a:t>
            </a:r>
          </a:p>
          <a:p>
            <a:pPr>
              <a:tabLst/>
            </a:pP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              - természetes határok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      - Kr. e. 9.: Pannonia meghódítása</a:t>
            </a:r>
          </a:p>
          <a:p>
            <a:pPr>
              <a:tabLst/>
            </a:pPr>
            <a:r>
              <a:rPr 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              - </a:t>
            </a:r>
            <a:r>
              <a:rPr lang="hu-HU" sz="2000" dirty="0">
                <a:latin typeface="Cambria" panose="02040503050406030204" pitchFamily="18" charset="0"/>
              </a:rPr>
              <a:t>Provinciák: a legfontosabbakat saját kézben tartotta (pl.: Egyiptom)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- 28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legio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 (kb. 150 ezer katona)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 „Pax Romana”: győzelmes béke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- augustusi „aranykor”</a:t>
            </a:r>
            <a:endParaRPr lang="hu-HU" altLang="hu-HU" sz="20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endParaRPr lang="hu-HU" altLang="hu-HU" sz="2400" dirty="0">
              <a:latin typeface="Cambria" panose="0204050305040603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67535" y="5362550"/>
            <a:ext cx="3384376" cy="88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hu-HU" altLang="hu-HU" b="1" dirty="0">
              <a:latin typeface="Cambria" panose="02040503050406030204" pitchFamily="18" charset="0"/>
            </a:endParaRPr>
          </a:p>
          <a:p>
            <a:pPr algn="ctr"/>
            <a:endParaRPr lang="hu-HU" altLang="hu-HU" b="1" dirty="0">
              <a:latin typeface="Cambria" panose="020405030504060302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3867100"/>
            <a:ext cx="4608513" cy="29909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802175EF-512A-4FF3-9DA4-C606FB36B379}"/>
              </a:ext>
            </a:extLst>
          </p:cNvPr>
          <p:cNvSpPr/>
          <p:nvPr/>
        </p:nvSpPr>
        <p:spPr>
          <a:xfrm>
            <a:off x="4810898" y="60137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>
                <a:solidFill>
                  <a:schemeClr val="tx1"/>
                </a:solidFill>
                <a:latin typeface="Cambria" panose="02040503050406030204" pitchFamily="18" charset="0"/>
              </a:rPr>
              <a:t>A békeoltár részlete a bőséget jelképező Földistennő ábrázolásával</a:t>
            </a:r>
            <a:endParaRPr lang="hu-HU" altLang="hu-H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73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egyeduralma-a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principátus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170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 propaganda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irodalom, költészet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Horatius, Vergilius &amp; Titus Livius történetíró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 építkezések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2" y="6453336"/>
            <a:ext cx="9144001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Caesar által elkezdett </a:t>
            </a:r>
            <a:r>
              <a:rPr lang="hu-HU" altLang="hu-HU" b="1" dirty="0" err="1">
                <a:latin typeface="Cambria" panose="02040503050406030204" pitchFamily="18" charset="0"/>
              </a:rPr>
              <a:t>Basilica</a:t>
            </a:r>
            <a:r>
              <a:rPr lang="hu-HU" altLang="hu-HU" b="1" dirty="0">
                <a:latin typeface="Cambria" panose="02040503050406030204" pitchFamily="18" charset="0"/>
              </a:rPr>
              <a:t> </a:t>
            </a:r>
            <a:r>
              <a:rPr lang="hu-HU" altLang="hu-HU" b="1" dirty="0" err="1">
                <a:latin typeface="Cambria" panose="02040503050406030204" pitchFamily="18" charset="0"/>
              </a:rPr>
              <a:t>Iulia</a:t>
            </a:r>
            <a:r>
              <a:rPr lang="hu-HU" altLang="hu-HU" b="1" dirty="0">
                <a:latin typeface="Cambria" panose="02040503050406030204" pitchFamily="18" charset="0"/>
              </a:rPr>
              <a:t> – Forum </a:t>
            </a:r>
            <a:r>
              <a:rPr lang="hu-HU" altLang="hu-HU" b="1" dirty="0" err="1">
                <a:latin typeface="Cambria" panose="02040503050406030204" pitchFamily="18" charset="0"/>
              </a:rPr>
              <a:t>Augustum</a:t>
            </a:r>
            <a:endParaRPr lang="hu-HU" altLang="hu-HU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Képtalálat a következőre: „forum augustum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40783"/>
            <a:ext cx="5148063" cy="33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Basilica iulia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13018"/>
            <a:ext cx="5017243" cy="31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9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 -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principátus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5" y="1032059"/>
            <a:ext cx="8964488" cy="545664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mbria" panose="02040503050406030204" pitchFamily="18" charset="0"/>
              </a:rPr>
              <a:t>A Római Birodalom Augustus korában</a:t>
            </a:r>
            <a:endParaRPr lang="hu-H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6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908720"/>
            <a:ext cx="8902700" cy="174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200" b="1" dirty="0">
                <a:latin typeface="Cambria" panose="02040503050406030204" pitchFamily="18" charset="0"/>
              </a:rPr>
              <a:t>ZANZA TV </a:t>
            </a:r>
          </a:p>
          <a:p>
            <a:pPr>
              <a:tabLst/>
            </a:pPr>
            <a:r>
              <a:rPr lang="hu-HU" altLang="hu-HU" sz="2200" b="1" dirty="0">
                <a:latin typeface="Cambria" panose="02040503050406030204" pitchFamily="18" charset="0"/>
              </a:rPr>
              <a:t>     </a:t>
            </a:r>
          </a:p>
          <a:p>
            <a:pPr>
              <a:tabLst/>
            </a:pPr>
            <a:r>
              <a:rPr lang="hu-HU" altLang="hu-HU" sz="1600" b="1" dirty="0">
                <a:solidFill>
                  <a:schemeClr val="tx1"/>
                </a:solidFill>
                <a:latin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https://zanza.tv/tortenelem/az-okori-roma/caesar-es-augustus-principatus-rendszere</a:t>
            </a:r>
            <a:endParaRPr lang="hu-HU" altLang="hu-H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tabLst/>
            </a:pPr>
            <a:endParaRPr lang="hu-HU" altLang="hu-H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tabLst/>
            </a:pPr>
            <a:endParaRPr lang="hu-HU" altLang="hu-H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tabLst/>
            </a:pPr>
            <a:endParaRPr lang="hu-HU" altLang="hu-HU" sz="2200" b="1" dirty="0">
              <a:latin typeface="Cambria" panose="02040503050406030204" pitchFamily="18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FD320"/>
                </a:solidFill>
                <a:latin typeface="Cambria" panose="02040503050406030204" pitchFamily="18" charset="0"/>
              </a:rPr>
              <a:t>Kitekintő</a:t>
            </a:r>
            <a:endParaRPr lang="hu-HU" altLang="hu-HU" sz="2000" b="1" dirty="0">
              <a:solidFill>
                <a:srgbClr val="FFD32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29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" y="6237312"/>
            <a:ext cx="3059831" cy="60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Római Birodalom a </a:t>
            </a:r>
            <a:br>
              <a:rPr lang="hu-HU" altLang="hu-HU" b="1" dirty="0">
                <a:latin typeface="Cambria" panose="02040503050406030204" pitchFamily="18" charset="0"/>
              </a:rPr>
            </a:br>
            <a:r>
              <a:rPr lang="hu-HU" altLang="hu-HU" b="1" dirty="0">
                <a:latin typeface="Cambria" panose="02040503050406030204" pitchFamily="18" charset="0"/>
              </a:rPr>
              <a:t>Kr. e. I. században</a:t>
            </a: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70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Róma Caesar halála után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sz="2000" dirty="0">
                <a:latin typeface="Cambria" panose="02040503050406030204" pitchFamily="18" charset="0"/>
              </a:rPr>
              <a:t>a köztársaságpártiak: 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a </a:t>
            </a:r>
            <a:r>
              <a:rPr lang="hu-HU" altLang="hu-HU" sz="20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dictatura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 felszámolását 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követelték</a:t>
            </a:r>
            <a:endParaRPr lang="hu-HU" altLang="hu-HU" sz="2000" b="1" dirty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b="1" dirty="0">
                <a:latin typeface="Cambria" panose="02040503050406030204" pitchFamily="18" charset="0"/>
              </a:rPr>
              <a:t>DE</a:t>
            </a:r>
            <a:r>
              <a:rPr lang="hu-HU" sz="2000" dirty="0">
                <a:latin typeface="Cambria" panose="02040503050406030204" pitchFamily="18" charset="0"/>
              </a:rPr>
              <a:t>: nem rendelkeztek se megfelelő katonai erővel, se elképzelésekkel 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Róma ebben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 a rendszerben 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irányíthatatlanná vált</a:t>
            </a:r>
          </a:p>
          <a:p>
            <a:pPr>
              <a:tabLst/>
            </a:pP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sz="2000" b="1" dirty="0">
                <a:latin typeface="Cambria" panose="02040503050406030204" pitchFamily="18" charset="0"/>
              </a:rPr>
              <a:t>hadseregvezetők veszik át az uralmat</a:t>
            </a:r>
            <a:endParaRPr lang="hu-HU" sz="2000" dirty="0"/>
          </a:p>
          <a:p>
            <a:pPr>
              <a:tabLst/>
            </a:pPr>
            <a:endParaRPr lang="hu-HU" altLang="hu-HU" sz="2000" dirty="0">
              <a:latin typeface="Cambria" panose="0204050305040603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49" y="2893234"/>
            <a:ext cx="5907150" cy="396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78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Róma Caesar halála után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a nép, 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a </a:t>
            </a:r>
            <a:r>
              <a:rPr lang="hu-HU" altLang="hu-HU" sz="24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plebs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, a merénylők ellen fordult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 Marcus Antonius, 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Caesar </a:t>
            </a:r>
            <a:r>
              <a:rPr lang="hu-HU" altLang="hu-HU" sz="2400" dirty="0" err="1">
                <a:latin typeface="Cambria" panose="02040503050406030204" pitchFamily="18" charset="0"/>
                <a:sym typeface="Wingdings" panose="05000000000000000000" pitchFamily="2" charset="2"/>
              </a:rPr>
              <a:t>consultársa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 és Caesar lovassági 			parancsnoka, </a:t>
            </a:r>
            <a:r>
              <a:rPr lang="hu-HU" altLang="hu-HU" sz="24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Lepidus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is a gyilkosok ellen foglalt állást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192121" y="6237312"/>
            <a:ext cx="2951880" cy="60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Marcus Antonius és </a:t>
            </a:r>
            <a:r>
              <a:rPr lang="hu-HU" altLang="hu-HU" b="1" dirty="0" err="1">
                <a:latin typeface="Cambria" panose="02040503050406030204" pitchFamily="18" charset="0"/>
              </a:rPr>
              <a:t>Lepidus</a:t>
            </a:r>
            <a:r>
              <a:rPr lang="hu-HU" altLang="hu-HU" b="1" dirty="0">
                <a:latin typeface="Cambria" panose="02040503050406030204" pitchFamily="18" charset="0"/>
              </a:rPr>
              <a:t> mellszobra</a:t>
            </a:r>
          </a:p>
        </p:txBody>
      </p:sp>
      <p:pic>
        <p:nvPicPr>
          <p:cNvPr id="1026" name="Picture 2" descr="M Antonius modifi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1" y="2924944"/>
            <a:ext cx="3084341" cy="392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"/>
          <a:stretch/>
        </p:blipFill>
        <p:spPr>
          <a:xfrm>
            <a:off x="3372563" y="3165212"/>
            <a:ext cx="2819557" cy="36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88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30" y="3520907"/>
            <a:ext cx="4438789" cy="30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99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 második triumvirátus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hozzájuk csatlakozott 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Caesar fogadott unokaöccse,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Octavianus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létrejött a 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második </a:t>
            </a:r>
            <a:r>
              <a:rPr lang="hu-HU" altLang="hu-HU" sz="24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triumviratus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, Kr. e. 43-ban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 leszámoltak Caesar gyilkosaival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- hadseregük vereséget mért Brutusra és </a:t>
            </a:r>
            <a:r>
              <a:rPr lang="hu-HU" altLang="hu-HU" sz="24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Cassiusra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, akik 			öngyilkosok lettek 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(Philippi, Kr. e. 42)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20907"/>
            <a:ext cx="5004048" cy="333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" y="6518354"/>
            <a:ext cx="4139952" cy="32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philippi csata</a:t>
            </a:r>
          </a:p>
        </p:txBody>
      </p:sp>
    </p:spTree>
    <p:extLst>
      <p:ext uri="{BB962C8B-B14F-4D97-AF65-F5344CB8AC3E}">
        <p14:creationId xmlns:p14="http://schemas.microsoft.com/office/powerpoint/2010/main" val="55029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56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 második triumvirátus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megosztoztak a hatalmon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- Antonius a keleti provinciákat kapta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- Octavianus Rómát és a nyugati provinciákat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- </a:t>
            </a:r>
            <a:r>
              <a:rPr lang="hu-HU" altLang="hu-HU" sz="24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Lepidus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: 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afrikai provinciák 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108520" y="6003867"/>
            <a:ext cx="2808312" cy="85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fiatal Octavianus</a:t>
            </a:r>
          </a:p>
          <a:p>
            <a:pPr algn="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 Római Birodalom a </a:t>
            </a:r>
            <a:br>
              <a:rPr lang="hu-HU" altLang="hu-HU" b="1" dirty="0">
                <a:latin typeface="Cambria" panose="02040503050406030204" pitchFamily="18" charset="0"/>
              </a:rPr>
            </a:br>
            <a:r>
              <a:rPr lang="hu-HU" altLang="hu-HU" b="1" dirty="0">
                <a:latin typeface="Cambria" panose="02040503050406030204" pitchFamily="18" charset="0"/>
              </a:rPr>
              <a:t>II. triumvirátus korában</a:t>
            </a:r>
          </a:p>
        </p:txBody>
      </p:sp>
      <p:pic>
        <p:nvPicPr>
          <p:cNvPr id="3074" name="Picture 2" descr="https://upload.wikimedia.org/wikipedia/commons/thumb/0/03/Roman-Empire-39BC-sm.png/1280px-Roman-Empire-39BC-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86573"/>
            <a:ext cx="6444208" cy="37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5" y="2996952"/>
            <a:ext cx="2229670" cy="30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15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56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 második triumvirátus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a szövetség lassan szétesett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- </a:t>
            </a:r>
            <a:r>
              <a:rPr lang="hu-HU" altLang="hu-HU" sz="2400" dirty="0" err="1">
                <a:latin typeface="Cambria" panose="02040503050406030204" pitchFamily="18" charset="0"/>
                <a:sym typeface="Wingdings" panose="05000000000000000000" pitchFamily="2" charset="2"/>
              </a:rPr>
              <a:t>Lepidus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 meghalt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Antonius beleszeretett Kleopátrába és Egyiptom javára 				használta a római seregeket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Octavianus Antoniust hazaárulással vádolta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pic>
        <p:nvPicPr>
          <p:cNvPr id="4100" name="Picture 4" descr="https://upload.wikimedia.org/wikipedia/commons/4/44/Lawrence_Alma-Tadema-_Anthony_and_Cleopat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86" y="3140968"/>
            <a:ext cx="518061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43200" y="5988581"/>
            <a:ext cx="2020186" cy="8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L. Alma-</a:t>
            </a:r>
            <a:r>
              <a:rPr lang="hu-HU" altLang="hu-HU" b="1" dirty="0" err="1">
                <a:latin typeface="Cambria" panose="02040503050406030204" pitchFamily="18" charset="0"/>
              </a:rPr>
              <a:t>Tadema</a:t>
            </a:r>
            <a:r>
              <a:rPr lang="hu-HU" altLang="hu-HU" b="1" dirty="0">
                <a:latin typeface="Cambria" panose="02040503050406030204" pitchFamily="18" charset="0"/>
              </a:rPr>
              <a:t>: </a:t>
            </a:r>
            <a:r>
              <a:rPr lang="hu-HU" altLang="hu-HU" b="1" i="1" dirty="0">
                <a:latin typeface="Cambria" panose="02040503050406030204" pitchFamily="18" charset="0"/>
              </a:rPr>
              <a:t>Antonius és Kleopátra</a:t>
            </a:r>
            <a:r>
              <a:rPr lang="hu-HU" altLang="hu-HU" b="1" dirty="0">
                <a:latin typeface="Cambria" panose="02040503050406030204" pitchFamily="18" charset="0"/>
              </a:rPr>
              <a:t>, 1883</a:t>
            </a:r>
          </a:p>
        </p:txBody>
      </p:sp>
      <p:pic>
        <p:nvPicPr>
          <p:cNvPr id="4102" name="Picture 6" descr="Octavia min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93" y="3140967"/>
            <a:ext cx="1977145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43200" y="3140967"/>
            <a:ext cx="1999340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hu-HU" altLang="hu-HU" b="1" dirty="0" err="1">
                <a:latin typeface="Cambria" panose="02040503050406030204" pitchFamily="18" charset="0"/>
              </a:rPr>
              <a:t>Octavia</a:t>
            </a:r>
            <a:r>
              <a:rPr lang="hu-HU" altLang="hu-HU" b="1" dirty="0">
                <a:latin typeface="Cambria" panose="02040503050406030204" pitchFamily="18" charset="0"/>
              </a:rPr>
              <a:t>, </a:t>
            </a:r>
            <a:br>
              <a:rPr lang="hu-HU" altLang="hu-HU" b="1" dirty="0">
                <a:latin typeface="Cambria" panose="02040503050406030204" pitchFamily="18" charset="0"/>
              </a:rPr>
            </a:br>
            <a:r>
              <a:rPr lang="hu-HU" altLang="hu-HU" b="1" dirty="0">
                <a:latin typeface="Cambria" panose="02040503050406030204" pitchFamily="18" charset="0"/>
              </a:rPr>
              <a:t>Antonius felesége, Octavianus féltestvére volt</a:t>
            </a:r>
          </a:p>
        </p:txBody>
      </p:sp>
    </p:spTree>
    <p:extLst>
      <p:ext uri="{BB962C8B-B14F-4D97-AF65-F5344CB8AC3E}">
        <p14:creationId xmlns:p14="http://schemas.microsoft.com/office/powerpoint/2010/main" val="3760628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omaikor_k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03330"/>
            <a:ext cx="4644009" cy="269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Octavianus (Augustus) hatalomra jutása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30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A második triumvirátus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4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Actium</a:t>
            </a: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, Kr. e. 31.: döntő tengeri ütközet</a:t>
            </a:r>
            <a:b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b="1" dirty="0">
                <a:latin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- Octavianus győzelme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Kleopátra és Antonius öngyilkosok lettek</a:t>
            </a:r>
            <a:b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- Caesar fiát megölték</a:t>
            </a:r>
            <a:endParaRPr lang="hu-HU" altLang="hu-HU" sz="24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1" y="5589240"/>
            <a:ext cx="4211960" cy="127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Római hadigálya szemből</a:t>
            </a:r>
          </a:p>
          <a:p>
            <a:pPr algn="r">
              <a:buClrTx/>
              <a:buFontTx/>
              <a:buNone/>
            </a:pPr>
            <a:endParaRPr lang="hu-HU" altLang="hu-HU" b="1" dirty="0">
              <a:latin typeface="Cambria" panose="02040503050406030204" pitchFamily="18" charset="0"/>
            </a:endParaRPr>
          </a:p>
          <a:p>
            <a:pPr algn="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R. Arthur: </a:t>
            </a:r>
            <a:r>
              <a:rPr lang="hu-HU" altLang="hu-HU" b="1" i="1" dirty="0">
                <a:latin typeface="Cambria" panose="02040503050406030204" pitchFamily="18" charset="0"/>
              </a:rPr>
              <a:t>Kleopátra halála</a:t>
            </a:r>
            <a:r>
              <a:rPr lang="hu-HU" altLang="hu-HU" b="1" dirty="0">
                <a:latin typeface="Cambria" panose="02040503050406030204" pitchFamily="18" charset="0"/>
              </a:rPr>
              <a:t>, 1892</a:t>
            </a:r>
          </a:p>
        </p:txBody>
      </p:sp>
      <p:pic>
        <p:nvPicPr>
          <p:cNvPr id="5122" name="Picture 2" descr="https://upload.wikimedia.org/wikipedia/commons/thumb/d/d9/The_Death_of_Cleopatra_arthur.jpg/1280px-The_Death_of_Cleopatra_arth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09361"/>
            <a:ext cx="4932040" cy="32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66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Augustus egyeduralma -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principátus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863602"/>
            <a:ext cx="9144000" cy="266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Octavianus egyeduralma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 az ő kezébe került Róma összes hadserege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	- </a:t>
            </a:r>
            <a:r>
              <a:rPr lang="hu-HU" altLang="hu-HU" sz="2000" b="1" dirty="0" err="1">
                <a:latin typeface="Cambria" panose="02040503050406030204" pitchFamily="18" charset="0"/>
                <a:sym typeface="Wingdings" panose="05000000000000000000" pitchFamily="2" charset="2"/>
              </a:rPr>
              <a:t>imperatorként</a:t>
            </a: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főparancsnok volt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	 Egyiptom római provincia – de! Octavianus ellenőrzése alatt</a:t>
            </a:r>
          </a:p>
          <a:p>
            <a:pPr>
              <a:tabLst/>
            </a:pP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         </a:t>
            </a:r>
            <a:r>
              <a:rPr lang="hu-HU" sz="2000" dirty="0">
                <a:latin typeface="Cambria" panose="02040503050406030204" pitchFamily="18" charset="0"/>
              </a:rPr>
              <a:t>kezében tartotta Róma gabonaellátását</a:t>
            </a:r>
            <a:b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 ellenfelei elmenekültek/meghaltak/behódoltak neki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 hivatalosan nem viselt a köztársaság törvényeinek és 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			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szellemiségének ellent mondó tisztségeket </a:t>
            </a:r>
            <a:endParaRPr lang="hu-HU" altLang="hu-HU" sz="20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endParaRPr lang="hu-HU" altLang="hu-HU" sz="2400" dirty="0">
              <a:latin typeface="Cambria" panose="020405030504060302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52787" y="6466740"/>
            <a:ext cx="3067970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Octavianus szobra és pénze</a:t>
            </a:r>
          </a:p>
        </p:txBody>
      </p:sp>
      <p:pic>
        <p:nvPicPr>
          <p:cNvPr id="6146" name="Picture 2" descr="Kapcsolódó k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5782"/>
          <a:stretch/>
        </p:blipFill>
        <p:spPr bwMode="auto">
          <a:xfrm>
            <a:off x="4355976" y="3611252"/>
            <a:ext cx="4420360" cy="32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éptalálat a következőre: „octavianus coin 30 bc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7" y="3524279"/>
            <a:ext cx="3067969" cy="294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85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1" y="1"/>
            <a:ext cx="8784977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Augustus egyeduralma– a </a:t>
            </a:r>
            <a:r>
              <a:rPr lang="hu-HU" altLang="hu-HU" sz="2400" b="1" dirty="0" err="1">
                <a:solidFill>
                  <a:srgbClr val="FAC553"/>
                </a:solidFill>
                <a:latin typeface="Cambria" panose="02040503050406030204" pitchFamily="18" charset="0"/>
              </a:rPr>
              <a:t>principátus</a:t>
            </a:r>
            <a:r>
              <a:rPr lang="hu-HU" altLang="hu-HU" sz="2400" b="1" dirty="0">
                <a:solidFill>
                  <a:srgbClr val="FAC553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674581" y="6065912"/>
            <a:ext cx="3468096" cy="33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hu-HU" altLang="hu-HU" b="1" dirty="0">
                <a:latin typeface="Cambria" panose="02040503050406030204" pitchFamily="18" charset="0"/>
              </a:rPr>
              <a:t>Augustus mint államférfi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863601"/>
            <a:ext cx="9144000" cy="285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400" b="1" dirty="0">
                <a:latin typeface="Cambria" panose="02040503050406030204" pitchFamily="18" charset="0"/>
              </a:rPr>
              <a:t>Octavianus egyeduralma</a:t>
            </a:r>
            <a:br>
              <a:rPr lang="hu-HU" altLang="hu-HU" sz="2400" b="1" dirty="0">
                <a:latin typeface="Cambria" panose="02040503050406030204" pitchFamily="18" charset="0"/>
              </a:rPr>
            </a:br>
            <a:r>
              <a:rPr lang="hu-HU" altLang="hu-HU" sz="2400" b="1" dirty="0">
                <a:latin typeface="Cambria" panose="02040503050406030204" pitchFamily="18" charset="0"/>
              </a:rPr>
              <a:t>	</a:t>
            </a:r>
            <a:r>
              <a:rPr lang="hu-HU" altLang="hu-HU" sz="2400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tanult Caesar hibájából</a:t>
            </a:r>
            <a:endParaRPr lang="hu-HU" altLang="hu-HU" sz="20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b="1" dirty="0">
                <a:latin typeface="Cambria" panose="02040503050406030204" pitchFamily="18" charset="0"/>
              </a:rPr>
              <a:t>látszólag a köztársaság</a:t>
            </a:r>
            <a:r>
              <a:rPr lang="hu-HU" sz="2000" dirty="0">
                <a:latin typeface="Cambria" panose="02040503050406030204" pitchFamily="18" charset="0"/>
              </a:rPr>
              <a:t>ot állítja vissza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látszólag: lemondott a hatalmáról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sz="2000" dirty="0">
                <a:latin typeface="Cambria" panose="02040503050406030204" pitchFamily="18" charset="0"/>
              </a:rPr>
              <a:t>csak megtiszteltetésből fogadott el címeket</a:t>
            </a: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dirty="0"/>
              <a:t>a köztársaság hagyományait támogatta és </a:t>
            </a:r>
          </a:p>
          <a:p>
            <a:pPr>
              <a:tabLst/>
            </a:pPr>
            <a:r>
              <a:rPr lang="hu-HU" dirty="0"/>
              <a:t>a régi erkölcsöket és szokásokat</a:t>
            </a:r>
            <a:endParaRPr lang="hu-HU" sz="2000" dirty="0"/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dirty="0"/>
              <a:t>De: kulcsfontosságú köztársasági tisztségei </a:t>
            </a:r>
          </a:p>
          <a:p>
            <a:pPr>
              <a:tabLst/>
            </a:pPr>
            <a:r>
              <a:rPr lang="hu-HU" dirty="0"/>
              <a:t>voltak, s ezeken keresztül a hatalom birtokosa volt</a:t>
            </a:r>
            <a:endParaRPr lang="hu-HU" sz="2000" b="1" dirty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választottak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consulokat</a:t>
            </a: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, működött a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senatus</a:t>
            </a:r>
            <a:endParaRPr lang="hu-HU" altLang="hu-HU" sz="2000" dirty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r>
              <a:rPr lang="hu-HU" altLang="hu-HU" sz="2000" b="1" dirty="0">
                <a:latin typeface="Cambria" panose="02040503050406030204" pitchFamily="18" charset="0"/>
                <a:sym typeface="Wingdings" panose="05000000000000000000" pitchFamily="2" charset="2"/>
              </a:rPr>
              <a:t>valójában katonai diktatúra </a:t>
            </a:r>
          </a:p>
          <a:p>
            <a:pPr>
              <a:tabLst/>
            </a:pP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 Kr. e. 27-ben látványosan átadta a 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	hatalmat a római népnek és </a:t>
            </a:r>
            <a:b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hu-HU" altLang="hu-HU" sz="2000" dirty="0">
                <a:latin typeface="Cambria" panose="02040503050406030204" pitchFamily="18" charset="0"/>
                <a:sym typeface="Wingdings" panose="05000000000000000000" pitchFamily="2" charset="2"/>
              </a:rPr>
              <a:t>		a </a:t>
            </a:r>
            <a:r>
              <a:rPr lang="hu-HU" altLang="hu-HU" sz="2000" dirty="0" err="1">
                <a:latin typeface="Cambria" panose="02040503050406030204" pitchFamily="18" charset="0"/>
                <a:sym typeface="Wingdings" panose="05000000000000000000" pitchFamily="2" charset="2"/>
              </a:rPr>
              <a:t>senatusnak</a:t>
            </a:r>
            <a:endParaRPr lang="hu-HU" altLang="hu-HU" sz="2000" dirty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/>
            </a:pPr>
            <a:endParaRPr lang="hu-HU" altLang="hu-HU" sz="2400" dirty="0">
              <a:latin typeface="Cambria" panose="02040503050406030204" pitchFamily="18" charset="0"/>
            </a:endParaRPr>
          </a:p>
        </p:txBody>
      </p:sp>
      <p:pic>
        <p:nvPicPr>
          <p:cNvPr id="7170" name="Picture 2" descr="Augustus as states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04" y="980728"/>
            <a:ext cx="3468096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66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hu-H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855</Words>
  <Application>Microsoft Office PowerPoint</Application>
  <PresentationFormat>Diavetítés a képernyőre (4:3 oldalarány)</PresentationFormat>
  <Paragraphs>83</Paragraphs>
  <Slides>17</Slides>
  <Notes>17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Cambria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cp:lastModifiedBy>Móni</cp:lastModifiedBy>
  <cp:revision>107</cp:revision>
  <cp:lastPrinted>1601-01-01T00:00:00Z</cp:lastPrinted>
  <dcterms:created xsi:type="dcterms:W3CDTF">2005-09-25T20:19:27Z</dcterms:created>
  <dcterms:modified xsi:type="dcterms:W3CDTF">2020-09-06T09:28:40Z</dcterms:modified>
</cp:coreProperties>
</file>