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sldIdLst>
    <p:sldId id="285" r:id="rId2"/>
    <p:sldId id="267" r:id="rId3"/>
    <p:sldId id="284" r:id="rId4"/>
    <p:sldId id="287" r:id="rId5"/>
    <p:sldId id="258" r:id="rId6"/>
    <p:sldId id="259" r:id="rId7"/>
    <p:sldId id="271" r:id="rId8"/>
    <p:sldId id="288" r:id="rId9"/>
    <p:sldId id="272" r:id="rId10"/>
    <p:sldId id="273" r:id="rId11"/>
    <p:sldId id="274" r:id="rId12"/>
    <p:sldId id="286" r:id="rId13"/>
    <p:sldId id="268" r:id="rId14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3" autoAdjust="0"/>
    <p:restoredTop sz="94660"/>
  </p:normalViewPr>
  <p:slideViewPr>
    <p:cSldViewPr>
      <p:cViewPr varScale="1">
        <p:scale>
          <a:sx n="100" d="100"/>
          <a:sy n="100" d="100"/>
        </p:scale>
        <p:origin x="996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14339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hu-HU" altLang="hu-HU"/>
          </a:p>
        </p:txBody>
      </p:sp>
      <p:sp>
        <p:nvSpPr>
          <p:cNvPr id="1434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3537" cy="1248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hu-HU" altLang="hu-H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13889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1011947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727821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92830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096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44954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7777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45881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 altLang="hu-HU" dirty="0"/>
          </a:p>
        </p:txBody>
      </p:sp>
    </p:spTree>
    <p:extLst>
      <p:ext uri="{BB962C8B-B14F-4D97-AF65-F5344CB8AC3E}">
        <p14:creationId xmlns:p14="http://schemas.microsoft.com/office/powerpoint/2010/main" val="87186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4067F-A6EF-456C-BDE6-C33C5F884B5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9581838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996E0-F544-4913-96A7-0BBD44AC3E6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63978437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4638" y="128588"/>
            <a:ext cx="2055812" cy="59912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5038" cy="59912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5C654-A410-4939-BADF-FA412736268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9445491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3250" cy="1433512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444E-E883-44CE-A57B-2D419C9C517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02974779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8669-1BA9-416A-9565-233A5A12CE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16004979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01B7-340F-41A5-8565-02099188745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91720738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196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1961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3A60-960E-48C0-B9C6-1641EF93D1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2706306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F099-881E-4CDD-BA72-80E75669BA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71109437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3B29A-9729-4FFD-8C6D-737CBD44DD5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51099701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191E-EA52-4201-A5BD-04CE01E7AB3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59949262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3825B-C705-4001-A186-8B880643915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37440385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4ACD0-7DA8-43AA-8457-D12FDC271DD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9769748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32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Címszöveg formátumának szerkesztése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hu-HU"/>
              <a:t>Vázlatszöveg formátumának szerkesztése</a:t>
            </a:r>
          </a:p>
          <a:p>
            <a:pPr lvl="1"/>
            <a:r>
              <a:rPr lang="en-GB" altLang="hu-HU"/>
              <a:t>Második vázlatszint</a:t>
            </a:r>
          </a:p>
          <a:p>
            <a:pPr lvl="2"/>
            <a:r>
              <a:rPr lang="en-GB" altLang="hu-HU"/>
              <a:t>Harmadik vázlatszint</a:t>
            </a:r>
          </a:p>
          <a:p>
            <a:pPr lvl="3"/>
            <a:r>
              <a:rPr lang="en-GB" altLang="hu-HU"/>
              <a:t>Negyedik vázlatszint</a:t>
            </a:r>
          </a:p>
          <a:p>
            <a:pPr lvl="4"/>
            <a:r>
              <a:rPr lang="en-GB" altLang="hu-HU"/>
              <a:t>Ötödik vázlatszint</a:t>
            </a:r>
          </a:p>
          <a:p>
            <a:pPr lvl="4"/>
            <a:r>
              <a:rPr lang="en-GB" altLang="hu-HU"/>
              <a:t>Hatodik vázlatszint</a:t>
            </a:r>
          </a:p>
          <a:p>
            <a:pPr lvl="4"/>
            <a:r>
              <a:rPr lang="en-GB" altLang="hu-HU"/>
              <a:t>Hetedik vázlatszint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9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319ACCF-8178-4921-9A89-84C840DFAA7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push dir="r"/>
  </p:transition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ozaweb.hu/Extra-3D_modellek-Akropolisz_Athen_Kr_e_5_szazad-4049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ult-kor.hu/a-kuloni-verbunhoz-is-koze-lehet-az-athenban-feltart-rejtelyes-tomegsirnak-20160415" TargetMode="External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épület, állás, ülő, madár látható&#10;&#10;Automatikusan generált leírás">
            <a:extLst>
              <a:ext uri="{FF2B5EF4-FFF2-40B4-BE49-F238E27FC236}">
                <a16:creationId xmlns:a16="http://schemas.microsoft.com/office/drawing/2014/main" id="{EEDA2452-B2E9-40A2-9746-1468A6029A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8" r="-1" b="-1"/>
          <a:stretch/>
        </p:blipFill>
        <p:spPr>
          <a:xfrm>
            <a:off x="2349121" y="0"/>
            <a:ext cx="6794879" cy="6855958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A35C6D57-3630-48E6-A048-FA96F686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0"/>
            <a:ext cx="3277104" cy="19697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en-US" altLang="hu-HU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Polgárjogi</a:t>
            </a:r>
            <a:r>
              <a:rPr lang="en-US" altLang="hu-HU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hu-HU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küzdelmek</a:t>
            </a:r>
            <a:r>
              <a:rPr lang="en-US" altLang="hu-HU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hu-HU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Athénban</a:t>
            </a:r>
            <a:endParaRPr lang="hu-HU" altLang="hu-HU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hu-HU" altLang="hu-HU" sz="4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(19)</a:t>
            </a:r>
            <a:endParaRPr lang="en-US" altLang="hu-HU" sz="40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4394613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Kép 8" descr="A képen kültéri, épület, állás, banán látható&#10;&#10;Automatikusan generált leírás">
            <a:extLst>
              <a:ext uri="{FF2B5EF4-FFF2-40B4-BE49-F238E27FC236}">
                <a16:creationId xmlns:a16="http://schemas.microsoft.com/office/drawing/2014/main" id="{48BB5162-610B-4D4E-91C5-98D9808C12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"/>
          <a:stretch/>
        </p:blipFill>
        <p:spPr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2796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3C245A4D-0A6E-4BBD-A90A-132DE788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Az első athéni törvényhozók: Szolón </a:t>
            </a:r>
            <a:r>
              <a:rPr lang="hu-HU" altLang="hu-HU" sz="2400" b="1" dirty="0" err="1">
                <a:solidFill>
                  <a:srgbClr val="FF950E"/>
                </a:solidFill>
                <a:latin typeface="Cambria" panose="02040503050406030204" pitchFamily="18" charset="0"/>
              </a:rPr>
              <a:t>arkhón</a:t>
            </a: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9B1AFA2C-4D39-46FA-92FF-4DB81D451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783713" cy="2008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</a:rPr>
              <a:t>Szolón, Kr. e. 570-es évek</a:t>
            </a:r>
            <a:b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a lakosságot vagyoni alapon </a:t>
            </a:r>
            <a:r>
              <a:rPr lang="hu-HU" altLang="hu-HU" sz="2400" b="1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osztotta csoportokba</a:t>
            </a:r>
            <a:b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- </a:t>
            </a:r>
            <a:r>
              <a:rPr lang="hu-HU" altLang="hu-HU" sz="2400" b="1" dirty="0">
                <a:latin typeface="Cambria" panose="02040503050406030204" pitchFamily="18" charset="0"/>
              </a:rPr>
              <a:t>vagyon = hivatalviselés alapja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	- vagyonbecslés</a:t>
            </a:r>
            <a:r>
              <a:rPr lang="hu-HU" altLang="hu-HU" sz="2400" dirty="0">
                <a:latin typeface="Cambria" panose="02040503050406030204" pitchFamily="18" charset="0"/>
              </a:rPr>
              <a:t> (cenzus): az éves jövedelem számít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400" dirty="0">
                <a:latin typeface="Cambria" panose="02040503050406030204" pitchFamily="18" charset="0"/>
              </a:rPr>
              <a:t>a </a:t>
            </a:r>
            <a:r>
              <a:rPr lang="hu-HU" altLang="hu-HU" sz="2400" b="1" dirty="0">
                <a:latin typeface="Cambria" panose="02040503050406030204" pitchFamily="18" charset="0"/>
              </a:rPr>
              <a:t>demokrácia (népuralom)</a:t>
            </a:r>
            <a:r>
              <a:rPr lang="hu-HU" altLang="hu-HU" sz="2400" dirty="0">
                <a:latin typeface="Cambria" panose="02040503050406030204" pitchFamily="18" charset="0"/>
              </a:rPr>
              <a:t> </a:t>
            </a:r>
            <a:r>
              <a:rPr lang="hu-HU" altLang="hu-HU" sz="2400" b="1" dirty="0">
                <a:latin typeface="Cambria" panose="02040503050406030204" pitchFamily="18" charset="0"/>
              </a:rPr>
              <a:t>alapja</a:t>
            </a:r>
            <a:endParaRPr lang="hu-HU" altLang="hu-HU" sz="2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0BAEDE9C-D73B-447F-A274-16DF8F06F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48" y="5886237"/>
            <a:ext cx="8784975" cy="97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45000"/>
            </a:pPr>
            <a:r>
              <a:rPr lang="hu-HU" altLang="hu-HU" b="1" dirty="0">
                <a:latin typeface="Cambria" panose="02040503050406030204" pitchFamily="18" charset="0"/>
              </a:rPr>
              <a:t>1 mérő = kb. 52 liter bor/gabona/olaj vagy 1 juh vagy 4,37 g ezüst</a:t>
            </a:r>
          </a:p>
          <a:p>
            <a:pPr algn="ctr">
              <a:buSzPct val="45000"/>
            </a:pPr>
            <a:r>
              <a:rPr lang="hu-HU" altLang="hu-HU" b="1" dirty="0">
                <a:latin typeface="Cambria" panose="02040503050406030204" pitchFamily="18" charset="0"/>
              </a:rPr>
              <a:t> (</a:t>
            </a:r>
            <a:r>
              <a:rPr lang="hu-HU" altLang="hu-HU" b="1" dirty="0" err="1">
                <a:latin typeface="Cambria" panose="02040503050406030204" pitchFamily="18" charset="0"/>
              </a:rPr>
              <a:t>Zeugitész</a:t>
            </a:r>
            <a:r>
              <a:rPr lang="hu-HU" altLang="hu-HU" b="1" dirty="0">
                <a:latin typeface="Cambria" panose="02040503050406030204" pitchFamily="18" charset="0"/>
              </a:rPr>
              <a:t> = „ökörfogatosok” – falanxban betöltött szerepük</a:t>
            </a:r>
            <a:br>
              <a:rPr lang="hu-HU" altLang="hu-HU" b="1" dirty="0">
                <a:latin typeface="Cambria" panose="02040503050406030204" pitchFamily="18" charset="0"/>
              </a:rPr>
            </a:br>
            <a:r>
              <a:rPr lang="hu-HU" altLang="hu-HU" b="1" dirty="0" err="1">
                <a:latin typeface="Cambria" panose="02040503050406030204" pitchFamily="18" charset="0"/>
              </a:rPr>
              <a:t>thészek</a:t>
            </a:r>
            <a:r>
              <a:rPr lang="hu-HU" altLang="hu-HU" b="1" dirty="0">
                <a:latin typeface="Cambria" panose="02040503050406030204" pitchFamily="18" charset="0"/>
              </a:rPr>
              <a:t> = napszámosok)  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8EAF05A-E709-4C90-8FB6-4644F1B9A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47" y="3455774"/>
            <a:ext cx="8784974" cy="2412817"/>
          </a:xfrm>
          <a:prstGeom prst="rect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91881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3C245A4D-0A6E-4BBD-A90A-132DE788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Az első athéni törvényhozók: Szolón </a:t>
            </a:r>
            <a:r>
              <a:rPr lang="hu-HU" altLang="hu-HU" sz="2400" b="1" dirty="0" err="1">
                <a:solidFill>
                  <a:srgbClr val="FF950E"/>
                </a:solidFill>
                <a:latin typeface="Cambria" panose="02040503050406030204" pitchFamily="18" charset="0"/>
              </a:rPr>
              <a:t>arkhón</a:t>
            </a: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3" name="Kép 2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1294C0E8-06AA-4431-9654-09317FD991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997173"/>
            <a:ext cx="8640960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02944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4B410603-2BF1-49DD-A650-7D74E49FF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783713" cy="19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2000" b="1" kern="0" dirty="0">
                <a:latin typeface="Cambria" panose="02040503050406030204" pitchFamily="18" charset="0"/>
              </a:rPr>
              <a:t>ZANZA TV</a:t>
            </a:r>
          </a:p>
          <a:p>
            <a:pPr marL="0" indent="0" eaLnBrk="1" hangingPunct="1">
              <a:spcBef>
                <a:spcPts val="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hu-HU" altLang="hu-HU" sz="2000" b="1" kern="0" dirty="0">
              <a:latin typeface="Cambria" panose="02040503050406030204" pitchFamily="18" charset="0"/>
            </a:endParaRPr>
          </a:p>
          <a:p>
            <a:pPr marL="0" indent="0" eaLnBrk="1" hangingPunct="1">
              <a:spcBef>
                <a:spcPts val="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r>
              <a:rPr lang="hu-HU" altLang="hu-HU" sz="1400" b="1" kern="0" dirty="0">
                <a:solidFill>
                  <a:schemeClr val="tx1"/>
                </a:solidFill>
                <a:latin typeface="Cambria" panose="02040503050406030204" pitchFamily="18" charset="0"/>
              </a:rPr>
              <a:t>https://zanza.tv/tortenelem/az-okori-hellasz/az-okori-athen-demokracia-kialakulasa</a:t>
            </a:r>
          </a:p>
          <a:p>
            <a:pPr marL="0" indent="0" eaLnBrk="1" hangingPunct="1">
              <a:spcBef>
                <a:spcPts val="0"/>
              </a:spcBef>
              <a:tabLst>
                <a:tab pos="333375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</a:tabLst>
            </a:pPr>
            <a:endParaRPr lang="hu-HU" altLang="hu-HU" sz="1400" b="1" kern="0" dirty="0">
              <a:latin typeface="Cambria" panose="020405030504060302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5C6D57-3630-48E6-A048-FA96F686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Kitekintő </a:t>
            </a:r>
          </a:p>
        </p:txBody>
      </p:sp>
    </p:spTree>
    <p:extLst>
      <p:ext uri="{BB962C8B-B14F-4D97-AF65-F5344CB8AC3E}">
        <p14:creationId xmlns:p14="http://schemas.microsoft.com/office/powerpoint/2010/main" val="195083992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55563"/>
            <a:ext cx="8542337" cy="520700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Athén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3FF503B-A250-428E-BB7E-124241251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783713" cy="19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Thészeusz állama</a:t>
            </a: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 kisebb települések egyesítése</a:t>
            </a:r>
            <a:b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		- Kr. e. VIII. sz.: polisz</a:t>
            </a:r>
            <a:br>
              <a:rPr lang="hu-HU" altLang="hu-HU" sz="2000" b="1" dirty="0">
                <a:latin typeface="Cambria" panose="02040503050406030204" pitchFamily="18" charset="0"/>
              </a:rPr>
            </a:br>
            <a:r>
              <a:rPr lang="hu-HU" altLang="hu-HU" sz="2000" b="1" dirty="0">
                <a:latin typeface="Cambria" panose="02040503050406030204" pitchFamily="18" charset="0"/>
              </a:rPr>
              <a:t>	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 Attika</a:t>
            </a:r>
            <a:b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		</a:t>
            </a:r>
            <a:r>
              <a:rPr lang="hu-HU" altLang="hu-HU" sz="2000" dirty="0">
                <a:latin typeface="Cambria" panose="02040503050406030204" pitchFamily="18" charset="0"/>
                <a:sym typeface="Wingdings" panose="05000000000000000000" pitchFamily="2" charset="2"/>
              </a:rPr>
              <a:t>- fellegvár:</a:t>
            </a:r>
            <a:r>
              <a:rPr lang="hu-HU" altLang="hu-HU" sz="2000" b="1" dirty="0">
                <a:latin typeface="Cambria" panose="02040503050406030204" pitchFamily="18" charset="0"/>
                <a:sym typeface="Wingdings" panose="05000000000000000000" pitchFamily="2" charset="2"/>
              </a:rPr>
              <a:t> Akropolisz</a:t>
            </a:r>
            <a:endParaRPr lang="hu-HU" altLang="hu-HU" sz="2000" dirty="0">
              <a:latin typeface="Cambria" panose="02040503050406030204" pitchFamily="18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E62607CB-2C66-417C-A003-839030CCD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998537"/>
            <a:ext cx="3770017" cy="585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6" descr="https://aristotleguide.files.wordpress.com/2013/12/athens-roman-reconstruction.jpg">
            <a:extLst>
              <a:ext uri="{FF2B5EF4-FFF2-40B4-BE49-F238E27FC236}">
                <a16:creationId xmlns:a16="http://schemas.microsoft.com/office/drawing/2014/main" id="{172E177F-F1A9-44DF-B724-5C0E3363F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64" y="3473624"/>
            <a:ext cx="541500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219C02A9-6272-49E0-A6D8-0EB225A89CDA}"/>
              </a:ext>
            </a:extLst>
          </p:cNvPr>
          <p:cNvSpPr txBox="1"/>
          <p:nvPr/>
        </p:nvSpPr>
        <p:spPr>
          <a:xfrm>
            <a:off x="180773" y="3104292"/>
            <a:ext cx="5224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tx1"/>
                </a:solidFill>
                <a:latin typeface="Cambria" panose="02040503050406030204" pitchFamily="18" charset="0"/>
              </a:rPr>
              <a:t>Athén és az </a:t>
            </a:r>
            <a:r>
              <a:rPr lang="hu-HU" b="1" dirty="0">
                <a:solidFill>
                  <a:schemeClr val="tx1"/>
                </a:solidFill>
                <a:highlight>
                  <a:srgbClr val="000000"/>
                </a:highlight>
                <a:latin typeface="Cambria" panose="02040503050406030204" pitchFamily="18" charset="0"/>
                <a:hlinkClick r:id="rId5"/>
              </a:rPr>
              <a:t>Akropolisz</a:t>
            </a:r>
            <a:endParaRPr lang="hu-HU" b="1" dirty="0">
              <a:solidFill>
                <a:schemeClr val="tx1"/>
              </a:solidFill>
              <a:highlight>
                <a:srgbClr val="000000"/>
              </a:highlight>
              <a:latin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/>
          </p:nvPr>
        </p:nvSpPr>
        <p:spPr>
          <a:xfrm>
            <a:off x="360363" y="55563"/>
            <a:ext cx="8542337" cy="520700"/>
          </a:xfrm>
        </p:spPr>
        <p:txBody>
          <a:bodyPr/>
          <a:lstStyle/>
          <a:p>
            <a:pPr algn="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Athén 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3FF503B-A250-428E-BB7E-124241251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783713" cy="19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Thészeusz mítosza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1800" dirty="0" err="1">
                <a:latin typeface="Cambria" panose="02040503050406030204" pitchFamily="18" charset="0"/>
              </a:rPr>
              <a:t>Aigeusz</a:t>
            </a:r>
            <a:r>
              <a:rPr lang="hu-HU" altLang="hu-HU" sz="1800" dirty="0">
                <a:latin typeface="Cambria" panose="02040503050406030204" pitchFamily="18" charset="0"/>
              </a:rPr>
              <a:t> –Athén királya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1800" dirty="0">
                <a:latin typeface="Cambria" panose="02040503050406030204" pitchFamily="18" charset="0"/>
              </a:rPr>
              <a:t>Minósz fiának megölése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1800" dirty="0">
                <a:latin typeface="Cambria" panose="02040503050406030204" pitchFamily="18" charset="0"/>
              </a:rPr>
              <a:t>Emberadó Krétának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1800" dirty="0">
                <a:latin typeface="Cambria" panose="02040503050406030204" pitchFamily="18" charset="0"/>
              </a:rPr>
              <a:t>Ariadné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1800" dirty="0">
                <a:latin typeface="Cambria" panose="02040503050406030204" pitchFamily="18" charset="0"/>
              </a:rPr>
              <a:t>Thészeusz: Athén új királya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endParaRPr lang="hu-HU" altLang="hu-HU" sz="2400" b="1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575"/>
              </a:spcAft>
            </a:pPr>
            <a:endParaRPr lang="hu-HU" altLang="hu-HU" sz="2400" b="1" dirty="0"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575"/>
              </a:spcAft>
            </a:pPr>
            <a:br>
              <a:rPr lang="hu-HU" altLang="hu-HU" sz="2400" b="1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endParaRPr lang="hu-HU" altLang="hu-HU" sz="2000" dirty="0">
              <a:latin typeface="Cambria" panose="02040503050406030204" pitchFamily="18" charset="0"/>
            </a:endParaRPr>
          </a:p>
        </p:txBody>
      </p:sp>
      <p:pic>
        <p:nvPicPr>
          <p:cNvPr id="9" name="Kép 8" descr="A képen csésze látható&#10;&#10;Automatikusan generált leírás">
            <a:extLst>
              <a:ext uri="{FF2B5EF4-FFF2-40B4-BE49-F238E27FC236}">
                <a16:creationId xmlns:a16="http://schemas.microsoft.com/office/drawing/2014/main" id="{7DB4950E-0ACB-4FCC-8DC8-25830B011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183" y="1007490"/>
            <a:ext cx="2808312" cy="4594398"/>
          </a:xfrm>
          <a:prstGeom prst="rect">
            <a:avLst/>
          </a:prstGeom>
        </p:spPr>
      </p:pic>
      <p:pic>
        <p:nvPicPr>
          <p:cNvPr id="11" name="Kép 10" descr="A képen szöveg, könyv, fénykép, régi látható&#10;&#10;Automatikusan generált leírás">
            <a:extLst>
              <a:ext uri="{FF2B5EF4-FFF2-40B4-BE49-F238E27FC236}">
                <a16:creationId xmlns:a16="http://schemas.microsoft.com/office/drawing/2014/main" id="{7C1E1B35-A0F6-4DB7-9A20-12E7C1B1D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88" y="2674732"/>
            <a:ext cx="2837898" cy="3155743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C874621-276C-474B-8DC9-20A5605AED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" y="3267599"/>
            <a:ext cx="3302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7053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id="{4B410603-2BF1-49DD-A650-7D74E49FF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783713" cy="192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000" b="1" dirty="0">
                <a:latin typeface="Cambria" panose="02040503050406030204" pitchFamily="18" charset="0"/>
                <a:cs typeface="Arial" panose="020B0604020202020204" pitchFamily="34" charset="0"/>
              </a:rPr>
              <a:t>Gyarmatvárosból: olcsó gabona, nyersanyag, rabszolga</a:t>
            </a:r>
            <a:br>
              <a:rPr lang="hu-HU" altLang="hu-HU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hu-HU" altLang="hu-HU" sz="2000" b="1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hu-HU" altLang="hu-HU" sz="20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anyaváros: bor, olajbogyó, szőlő, kézműipar, kereskedelem</a:t>
            </a:r>
            <a:br>
              <a:rPr lang="hu-HU" altLang="hu-HU" sz="20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hu-HU" altLang="hu-HU" sz="20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gabonatermelő arisztokrácia súlya csökken</a:t>
            </a:r>
            <a:br>
              <a:rPr lang="hu-HU" altLang="hu-HU" sz="20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0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 démosz: megerősödik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0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Pénzgazdálkodás (kereskedelem, hajózás)</a:t>
            </a:r>
            <a:endParaRPr lang="hu-HU" altLang="hu-HU" sz="20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35C6D57-3630-48E6-A048-FA96F686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 gyarmatosítás (</a:t>
            </a:r>
            <a:r>
              <a:rPr lang="hu-HU" altLang="hu-HU" sz="2400" b="1" dirty="0" err="1">
                <a:solidFill>
                  <a:srgbClr val="FF950E"/>
                </a:solidFill>
                <a:latin typeface="Cambria" panose="02040503050406030204" pitchFamily="18" charset="0"/>
              </a:rPr>
              <a:t>Kr.e.:VIII-VII</a:t>
            </a: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. sz.) hatásai 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88B0DF90-DBD5-4776-BFC6-C29EA8776A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2988046"/>
            <a:ext cx="8784974" cy="332127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DA48F8F6-0D3C-4E3C-9159-49D32C80F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309320"/>
            <a:ext cx="8784974" cy="36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0"/>
              </a:spcBef>
            </a:pPr>
            <a:r>
              <a:rPr lang="hu-HU" sz="1800" b="1" dirty="0">
                <a:latin typeface="Cambria" panose="02040503050406030204" pitchFamily="18" charset="0"/>
              </a:rPr>
              <a:t>A gyarmatosítás társadalmi és politikai következményei</a:t>
            </a:r>
            <a:endParaRPr lang="hu-HU" altLang="hu-HU" sz="1800" b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334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>
            <a:extLst>
              <a:ext uri="{FF2B5EF4-FFF2-40B4-BE49-F238E27FC236}">
                <a16:creationId xmlns:a16="http://schemas.microsoft.com/office/drawing/2014/main" id="{22F7E761-6467-4432-B953-9FFE60334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 démosz és az arisztokrácia küzdelme Athénban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E904B8AC-199D-4F33-8B31-EBF8B9B42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948672"/>
            <a:ext cx="4319462" cy="90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A Kr. e. 520-as évek athéni </a:t>
            </a:r>
            <a:r>
              <a:rPr lang="hu-HU" altLang="hu-HU" b="1" dirty="0" err="1">
                <a:latin typeface="Cambria" panose="02040503050406030204" pitchFamily="18" charset="0"/>
              </a:rPr>
              <a:t>arkhónjainak</a:t>
            </a:r>
            <a:r>
              <a:rPr lang="hu-HU" altLang="hu-HU" b="1" dirty="0">
                <a:latin typeface="Cambria" panose="02040503050406030204" pitchFamily="18" charset="0"/>
              </a:rPr>
              <a:t> töredékes névsora, </a:t>
            </a:r>
          </a:p>
          <a:p>
            <a:pPr algn="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Kr. e. 425 k.</a:t>
            </a:r>
          </a:p>
        </p:txBody>
      </p:sp>
      <p:pic>
        <p:nvPicPr>
          <p:cNvPr id="11" name="Picture 4" descr="Képtalálat a következőre: „athens archons”">
            <a:extLst>
              <a:ext uri="{FF2B5EF4-FFF2-40B4-BE49-F238E27FC236}">
                <a16:creationId xmlns:a16="http://schemas.microsoft.com/office/drawing/2014/main" id="{755D4FB8-63DC-4D3E-92C1-C83FC48BE7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7" t="3685" r="9273" b="3910"/>
          <a:stretch/>
        </p:blipFill>
        <p:spPr bwMode="auto">
          <a:xfrm>
            <a:off x="4498974" y="3645024"/>
            <a:ext cx="4465961" cy="32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F53916D4-D343-400F-8C0F-1A33B8C1C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783713" cy="2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A királyság után 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400" b="1" dirty="0">
                <a:latin typeface="Cambria" panose="02040503050406030204" pitchFamily="18" charset="0"/>
              </a:rPr>
              <a:t> arisztokrata családok vezették a várost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Arisztokratikus köztársaság – </a:t>
            </a:r>
            <a:r>
              <a:rPr lang="hu-HU" altLang="hu-HU" sz="2400" b="1" dirty="0" err="1">
                <a:latin typeface="Cambria" panose="02040503050406030204" pitchFamily="18" charset="0"/>
              </a:rPr>
              <a:t>arkhónok</a:t>
            </a:r>
            <a:r>
              <a:rPr lang="hu-HU" altLang="hu-HU" sz="2400" b="1" dirty="0">
                <a:latin typeface="Cambria" panose="02040503050406030204" pitchFamily="18" charset="0"/>
              </a:rPr>
              <a:t> irányítanak (arisztokraták= a legjobbak - földtulajdonosok)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Démosz: egy része meggazdagodik – küzd a politikai jogokért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Szegényebbek: adósrabszolgaság veszélye – támogatják a küzdelmet</a:t>
            </a:r>
            <a:br>
              <a:rPr lang="hu-HU" altLang="hu-HU" sz="2000" dirty="0">
                <a:latin typeface="Cambria" panose="02040503050406030204" pitchFamily="18" charset="0"/>
              </a:rPr>
            </a:br>
            <a:r>
              <a:rPr lang="hu-HU" altLang="hu-HU" sz="2000" dirty="0">
                <a:latin typeface="Cambria" panose="02040503050406030204" pitchFamily="18" charset="0"/>
              </a:rPr>
              <a:t>		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BEB3FB8E-7A25-4362-9FA2-6D98383F3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Az első athéni törvényhozó: Drakón </a:t>
            </a:r>
            <a:r>
              <a:rPr lang="hu-HU" altLang="hu-HU" sz="2400" b="1" dirty="0" err="1">
                <a:solidFill>
                  <a:srgbClr val="FF950E"/>
                </a:solidFill>
                <a:latin typeface="Cambria" panose="02040503050406030204" pitchFamily="18" charset="0"/>
              </a:rPr>
              <a:t>arkhón</a:t>
            </a: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 (Kr.e.: 621)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21BA6029-E27F-4A08-B8D9-3BD833852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8"/>
            <a:ext cx="8783714" cy="2718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Írásba foglalt törvények</a:t>
            </a:r>
            <a:r>
              <a:rPr lang="hu-HU" altLang="hu-HU" sz="2400" dirty="0">
                <a:latin typeface="Cambria" panose="02040503050406030204" pitchFamily="18" charset="0"/>
              </a:rPr>
              <a:t> 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dirty="0">
                <a:latin typeface="Cambria" panose="02040503050406030204" pitchFamily="18" charset="0"/>
              </a:rPr>
              <a:t>(kodifikáció)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</a:t>
            </a:r>
            <a:r>
              <a:rPr lang="hu-HU" altLang="hu-HU" sz="2400" dirty="0">
                <a:latin typeface="Cambria" panose="02040503050406030204" pitchFamily="18" charset="0"/>
              </a:rPr>
              <a:t> </a:t>
            </a:r>
            <a:r>
              <a:rPr lang="hu-HU" altLang="hu-HU" sz="2400" b="1" dirty="0">
                <a:latin typeface="Cambria" panose="02040503050406030204" pitchFamily="18" charset="0"/>
              </a:rPr>
              <a:t>Drakón</a:t>
            </a:r>
            <a:r>
              <a:rPr lang="hu-HU" altLang="hu-HU" sz="2400" dirty="0">
                <a:latin typeface="Cambria" panose="02040503050406030204" pitchFamily="18" charset="0"/>
              </a:rPr>
              <a:t>: a vérbosszú elleni tv.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	- bíróság ítélkezett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	- a vizsgálat és az ítélkezés elvált 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	- a megegyezést szorgalmazta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b="1" dirty="0">
                <a:latin typeface="Cambria" panose="02040503050406030204" pitchFamily="18" charset="0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 volt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arkhónokból</a:t>
            </a: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: bíróság </a:t>
            </a:r>
            <a:b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</a:b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		= </a:t>
            </a:r>
            <a:r>
              <a:rPr lang="hu-HU" altLang="hu-HU" sz="2400" b="1" dirty="0" err="1">
                <a:latin typeface="Cambria" panose="02040503050406030204" pitchFamily="18" charset="0"/>
                <a:sym typeface="Wingdings" panose="05000000000000000000" pitchFamily="2" charset="2"/>
              </a:rPr>
              <a:t>areioszpagosz</a:t>
            </a:r>
            <a:endParaRPr lang="hu-HU" altLang="hu-HU" sz="2400" b="1" dirty="0">
              <a:latin typeface="Cambria" panose="02040503050406030204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endParaRPr lang="hu-HU" altLang="hu-HU" sz="2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2" descr="Képtalálat a következőre: „draco greece”">
            <a:extLst>
              <a:ext uri="{FF2B5EF4-FFF2-40B4-BE49-F238E27FC236}">
                <a16:creationId xmlns:a16="http://schemas.microsoft.com/office/drawing/2014/main" id="{0370A20C-8A16-46D8-91DA-59A020984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13239" r="5534" b="10024"/>
          <a:stretch/>
        </p:blipFill>
        <p:spPr bwMode="auto">
          <a:xfrm>
            <a:off x="5722866" y="1005204"/>
            <a:ext cx="3240361" cy="27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mult-kor.hu/image/gallery/1215/.630x1260/8303.jpg?lavid=218615">
            <a:extLst>
              <a:ext uri="{FF2B5EF4-FFF2-40B4-BE49-F238E27FC236}">
                <a16:creationId xmlns:a16="http://schemas.microsoft.com/office/drawing/2014/main" id="{9884F094-4194-4020-B850-9D049ADCBD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"/>
          <a:stretch/>
        </p:blipFill>
        <p:spPr bwMode="auto">
          <a:xfrm>
            <a:off x="4570742" y="3717032"/>
            <a:ext cx="4392485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FCF365F-85B5-47D4-B254-07BFF42D6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3" y="5661248"/>
            <a:ext cx="4389969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/>
            <a:r>
              <a:rPr lang="hu-HU" altLang="hu-HU" b="1" dirty="0">
                <a:latin typeface="Cambria" panose="02040503050406030204" pitchFamily="18" charset="0"/>
              </a:rPr>
              <a:t>Drakón arcképe </a:t>
            </a:r>
            <a:br>
              <a:rPr lang="hu-HU" altLang="hu-HU" b="1" dirty="0">
                <a:latin typeface="Cambria" panose="02040503050406030204" pitchFamily="18" charset="0"/>
              </a:rPr>
            </a:br>
            <a:r>
              <a:rPr lang="hu-HU" altLang="hu-HU" b="1" dirty="0">
                <a:latin typeface="Cambria" panose="02040503050406030204" pitchFamily="18" charset="0"/>
              </a:rPr>
              <a:t>az USA Legfelsőbb Bíróságán</a:t>
            </a:r>
          </a:p>
          <a:p>
            <a:pPr algn="r">
              <a:buClrTx/>
              <a:buFontTx/>
              <a:buNone/>
            </a:pPr>
            <a:endParaRPr lang="hu-HU" altLang="hu-HU" b="1" dirty="0">
              <a:latin typeface="Cambria" panose="02040503050406030204" pitchFamily="18" charset="0"/>
            </a:endParaRPr>
          </a:p>
          <a:p>
            <a:pPr algn="r">
              <a:buClrTx/>
              <a:buFontTx/>
              <a:buNone/>
            </a:pPr>
            <a:r>
              <a:rPr lang="hu-HU" altLang="hu-HU" b="1" dirty="0" err="1">
                <a:latin typeface="Cambria" panose="02040503050406030204" pitchFamily="18" charset="0"/>
              </a:rPr>
              <a:t>Külóni</a:t>
            </a:r>
            <a:r>
              <a:rPr lang="hu-HU" altLang="hu-HU" b="1" dirty="0">
                <a:latin typeface="Cambria" panose="02040503050406030204" pitchFamily="18" charset="0"/>
              </a:rPr>
              <a:t> vérbűn lehetséges </a:t>
            </a:r>
            <a:r>
              <a:rPr lang="hu-HU" altLang="hu-HU" b="1" dirty="0">
                <a:highlight>
                  <a:srgbClr val="000000"/>
                </a:highlight>
                <a:latin typeface="Cambria" panose="02040503050406030204" pitchFamily="18" charset="0"/>
                <a:hlinkClick r:id="rId6"/>
              </a:rPr>
              <a:t>áldozatai</a:t>
            </a:r>
            <a:r>
              <a:rPr lang="hu-HU" altLang="hu-HU" b="1" dirty="0">
                <a:latin typeface="Cambria" panose="02040503050406030204" pitchFamily="18" charset="0"/>
              </a:rPr>
              <a:t>.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3C245A4D-0A6E-4BBD-A90A-132DE788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endParaRPr lang="hu-HU" altLang="hu-HU" sz="2400" b="1" dirty="0">
              <a:solidFill>
                <a:srgbClr val="FF950E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 démosz és az arisztokrácia küzdelme Athénban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BB35860-C7EB-4973-824A-E348D98B8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6494735"/>
            <a:ext cx="9144001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Földműves, Kr. e. 530 k.</a:t>
            </a:r>
          </a:p>
        </p:txBody>
      </p:sp>
      <p:pic>
        <p:nvPicPr>
          <p:cNvPr id="7" name="Picture 8" descr="Képtalálat a következőre: „ancient greece ploughman”">
            <a:extLst>
              <a:ext uri="{FF2B5EF4-FFF2-40B4-BE49-F238E27FC236}">
                <a16:creationId xmlns:a16="http://schemas.microsoft.com/office/drawing/2014/main" id="{054AD6DC-6ADB-49E4-BED4-8273B9282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28" y="3720257"/>
            <a:ext cx="8783716" cy="313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5C1DD509-78CA-4F63-956D-151B0E00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963226" cy="23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Az elégedetlen csoportok: </a:t>
            </a:r>
          </a:p>
          <a:p>
            <a:pPr eaLnBrk="1" hangingPunct="1">
              <a:spcBef>
                <a:spcPct val="0"/>
              </a:spcBef>
              <a:spcAft>
                <a:spcPts val="575"/>
              </a:spcAft>
            </a:pP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400" b="1" dirty="0">
                <a:latin typeface="Cambria" panose="02040503050406030204" pitchFamily="18" charset="0"/>
              </a:rPr>
              <a:t>vagyonosok: iparosok, kereskedők, akik: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	- gyarmatosításokban megerősödtek</a:t>
            </a:r>
          </a:p>
          <a:p>
            <a:pPr eaLnBrk="1" hangingPunct="1">
              <a:spcBef>
                <a:spcPct val="0"/>
              </a:spcBef>
              <a:spcAft>
                <a:spcPts val="575"/>
              </a:spcAft>
            </a:pPr>
            <a:r>
              <a:rPr lang="hu-HU" altLang="hu-HU" sz="2400" dirty="0">
                <a:latin typeface="Cambria" panose="02040503050406030204" pitchFamily="18" charset="0"/>
              </a:rPr>
              <a:t>              - részesülni akartak a politikai hatalomból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400" b="1" dirty="0">
                <a:latin typeface="Cambria" panose="02040503050406030204" pitchFamily="18" charset="0"/>
              </a:rPr>
              <a:t>szegény parasztok, akik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	- parcellákat műveltek terményhányadért – földet akartak</a:t>
            </a:r>
            <a:br>
              <a:rPr lang="hu-HU" altLang="hu-HU" sz="2400" dirty="0">
                <a:latin typeface="Cambria" panose="02040503050406030204" pitchFamily="18" charset="0"/>
              </a:rPr>
            </a:br>
            <a:r>
              <a:rPr lang="hu-HU" altLang="hu-HU" sz="2400" dirty="0">
                <a:latin typeface="Cambria" panose="02040503050406030204" pitchFamily="18" charset="0"/>
              </a:rPr>
              <a:t>	</a:t>
            </a:r>
            <a:r>
              <a:rPr lang="hu-HU" altLang="hu-HU" sz="2400" dirty="0">
                <a:latin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hu-HU" altLang="hu-HU" sz="2400" b="1" dirty="0">
                <a:latin typeface="Cambria" panose="02040503050406030204" pitchFamily="18" charset="0"/>
              </a:rPr>
              <a:t>adósrabszolgaság</a:t>
            </a:r>
            <a:r>
              <a:rPr lang="hu-HU" altLang="hu-HU" sz="2400" dirty="0">
                <a:latin typeface="Cambria" panose="02040503050406030204" pitchFamily="18" charset="0"/>
              </a:rPr>
              <a:t>: tartozásukért eladhatták őket</a:t>
            </a:r>
            <a:endParaRPr lang="hu-HU" altLang="hu-HU" sz="2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03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3C245A4D-0A6E-4BBD-A90A-132DE788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</a:pPr>
            <a:endParaRPr lang="hu-HU" altLang="hu-HU" sz="2400" b="1" dirty="0">
              <a:solidFill>
                <a:srgbClr val="FF950E"/>
              </a:solidFill>
              <a:latin typeface="Cambria" panose="02040503050406030204" pitchFamily="18" charset="0"/>
            </a:endParaRPr>
          </a:p>
          <a:p>
            <a:pPr algn="r" eaLnBrk="1" hangingPunct="1">
              <a:spcBef>
                <a:spcPct val="0"/>
              </a:spcBef>
              <a:buClrTx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Változás a harcmodorban 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5C1DD509-78CA-4F63-956D-151B0E00C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963226" cy="23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</a:rPr>
              <a:t>Arisztokraták háttérbe szorulása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à"/>
            </a:pPr>
            <a:r>
              <a:rPr lang="hu-HU" altLang="hu-HU" sz="2400" b="1" dirty="0">
                <a:latin typeface="Cambria" panose="02040503050406030204" pitchFamily="18" charset="0"/>
                <a:sym typeface="Wingdings" panose="05000000000000000000" pitchFamily="2" charset="2"/>
              </a:rPr>
              <a:t>Hopliták és a flotta jelentősége nő</a:t>
            </a:r>
          </a:p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à"/>
            </a:pP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Hopliták: démosz</a:t>
            </a:r>
            <a:endParaRPr lang="hu-HU" altLang="hu-HU" sz="2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Kép 2" descr="A képen anyag látható&#10;&#10;Automatikusan generált leírás">
            <a:extLst>
              <a:ext uri="{FF2B5EF4-FFF2-40B4-BE49-F238E27FC236}">
                <a16:creationId xmlns:a16="http://schemas.microsoft.com/office/drawing/2014/main" id="{B8E2C9CD-DA8D-4DF7-BE49-48201428BD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3" y="2365915"/>
            <a:ext cx="9144000" cy="44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318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>
            <a:extLst>
              <a:ext uri="{FF2B5EF4-FFF2-40B4-BE49-F238E27FC236}">
                <a16:creationId xmlns:a16="http://schemas.microsoft.com/office/drawing/2014/main" id="{3C245A4D-0A6E-4BBD-A90A-132DE7885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5563"/>
            <a:ext cx="8784975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Az első athéni törvényhozók: Szolón </a:t>
            </a:r>
            <a:r>
              <a:rPr lang="hu-HU" altLang="hu-HU" sz="2400" b="1" dirty="0" err="1">
                <a:solidFill>
                  <a:srgbClr val="FF950E"/>
                </a:solidFill>
                <a:latin typeface="Cambria" panose="02040503050406030204" pitchFamily="18" charset="0"/>
              </a:rPr>
              <a:t>arkhón</a:t>
            </a:r>
            <a:r>
              <a:rPr lang="hu-HU" altLang="hu-HU" sz="2400" b="1" dirty="0">
                <a:solidFill>
                  <a:srgbClr val="FF950E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C6E2D704-BC27-4A32-A67A-D5CF69D38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773" y="998537"/>
            <a:ext cx="8783713" cy="3798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 hangingPunct="1">
              <a:spcBef>
                <a:spcPct val="0"/>
              </a:spcBef>
              <a:spcAft>
                <a:spcPts val="575"/>
              </a:spcAft>
              <a:buFont typeface="Wingdings" panose="05000000000000000000" pitchFamily="2" charset="2"/>
              <a:buChar char="§"/>
            </a:pP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</a:rPr>
              <a:t>Szolón, Kr. e. 570-es évek</a:t>
            </a:r>
            <a:b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 reformok: „teherlerázás” </a:t>
            </a:r>
            <a:b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</a:t>
            </a: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polgárjog</a:t>
            </a: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a parasztoknak is</a:t>
            </a:r>
            <a:b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	=&gt; esküdtbíróság (</a:t>
            </a:r>
            <a:r>
              <a:rPr lang="hu-HU" altLang="hu-HU" sz="2400" dirty="0" err="1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héliaia</a:t>
            </a: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b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	=&gt; népgyűlés(</a:t>
            </a:r>
            <a:r>
              <a:rPr lang="hu-HU" altLang="hu-HU" sz="2400" dirty="0" err="1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ekklészia</a:t>
            </a: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b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	=&gt; vezető tisztségek: nem</a:t>
            </a:r>
            <a:b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	=&gt; földet nem osztottak</a:t>
            </a:r>
            <a:b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- </a:t>
            </a: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adósrabszolgaság</a:t>
            </a: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hu-HU" altLang="hu-HU" sz="2400" b="1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eltörlése</a:t>
            </a:r>
            <a:b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hu-HU" altLang="hu-HU" sz="2400" dirty="0">
                <a:latin typeface="Cambria" panose="020405030504060302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	</a:t>
            </a:r>
            <a:endParaRPr lang="hu-HU" altLang="hu-HU" sz="24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74B72DE-9261-4C18-AC20-C624E28A3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5623" y="6371753"/>
            <a:ext cx="3738863" cy="422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hu-HU" altLang="hu-HU" b="1" dirty="0">
                <a:latin typeface="Cambria" panose="02040503050406030204" pitchFamily="18" charset="0"/>
              </a:rPr>
              <a:t>Szolón elképzelt portréja</a:t>
            </a:r>
          </a:p>
        </p:txBody>
      </p:sp>
      <p:pic>
        <p:nvPicPr>
          <p:cNvPr id="11" name="Picture 2" descr="Képtalálat a következőre: „szolón”">
            <a:extLst>
              <a:ext uri="{FF2B5EF4-FFF2-40B4-BE49-F238E27FC236}">
                <a16:creationId xmlns:a16="http://schemas.microsoft.com/office/drawing/2014/main" id="{43172467-2805-43BB-9D0D-E8099B3EE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23" y="998537"/>
            <a:ext cx="373886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811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hu-H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7154</TotalTime>
  <Words>540</Words>
  <Application>Microsoft Office PowerPoint</Application>
  <PresentationFormat>Diavetítés a képernyőre (4:3 oldalarány)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Cambria</vt:lpstr>
      <vt:lpstr>Times New Roman</vt:lpstr>
      <vt:lpstr>Wingdings</vt:lpstr>
      <vt:lpstr>Office-téma</vt:lpstr>
      <vt:lpstr>PowerPoint-bemutató</vt:lpstr>
      <vt:lpstr>Athén </vt:lpstr>
      <vt:lpstr>Athén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Móni</dc:creator>
  <cp:lastModifiedBy>Móni</cp:lastModifiedBy>
  <cp:revision>10</cp:revision>
  <dcterms:created xsi:type="dcterms:W3CDTF">2020-10-06T15:08:19Z</dcterms:created>
  <dcterms:modified xsi:type="dcterms:W3CDTF">2020-11-18T16:05:51Z</dcterms:modified>
</cp:coreProperties>
</file>