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90" r:id="rId2"/>
    <p:sldId id="277" r:id="rId3"/>
    <p:sldId id="292" r:id="rId4"/>
    <p:sldId id="287" r:id="rId5"/>
    <p:sldId id="284" r:id="rId6"/>
    <p:sldId id="278" r:id="rId7"/>
    <p:sldId id="279" r:id="rId8"/>
    <p:sldId id="280" r:id="rId9"/>
    <p:sldId id="285" r:id="rId10"/>
    <p:sldId id="281" r:id="rId11"/>
    <p:sldId id="282" r:id="rId12"/>
    <p:sldId id="275" r:id="rId13"/>
    <p:sldId id="291" r:id="rId14"/>
    <p:sldId id="271" r:id="rId15"/>
    <p:sldId id="272" r:id="rId16"/>
    <p:sldId id="289" r:id="rId17"/>
    <p:sldId id="286" r:id="rId18"/>
    <p:sldId id="268" r:id="rId19"/>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32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4660"/>
  </p:normalViewPr>
  <p:slideViewPr>
    <p:cSldViewPr>
      <p:cViewPr varScale="1">
        <p:scale>
          <a:sx n="100" d="100"/>
          <a:sy n="100" d="100"/>
        </p:scale>
        <p:origin x="117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Munka1!$B$1</c:f>
              <c:strCache>
                <c:ptCount val="1"/>
                <c:pt idx="0">
                  <c:v>Értékesítés</c:v>
                </c:pt>
              </c:strCache>
            </c:strRef>
          </c:tx>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A024-4AB3-8C5F-BDF2F22101C0}"/>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A024-4AB3-8C5F-BDF2F22101C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2D5-4571-A65B-7E51662F8701}"/>
              </c:ext>
            </c:extLst>
          </c:dPt>
          <c:dPt>
            <c:idx val="3"/>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3-A024-4AB3-8C5F-BDF2F22101C0}"/>
              </c:ext>
            </c:extLst>
          </c:dPt>
          <c:dLbls>
            <c:dLbl>
              <c:idx val="0"/>
              <c:layout>
                <c:manualLayout>
                  <c:x val="0.18938016329016302"/>
                  <c:y val="2.55271344119659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24-4AB3-8C5F-BDF2F22101C0}"/>
                </c:ext>
              </c:extLst>
            </c:dLbl>
            <c:dLbl>
              <c:idx val="1"/>
              <c:layout>
                <c:manualLayout>
                  <c:x val="-1.7347801217419516E-2"/>
                  <c:y val="0.127635672059829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24-4AB3-8C5F-BDF2F22101C0}"/>
                </c:ext>
              </c:extLst>
            </c:dLbl>
            <c:dLbl>
              <c:idx val="2"/>
              <c:layout>
                <c:manualLayout>
                  <c:x val="0"/>
                  <c:y val="2.08858372461539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D5-4571-A65B-7E51662F8701}"/>
                </c:ext>
              </c:extLst>
            </c:dLbl>
            <c:dLbl>
              <c:idx val="3"/>
              <c:layout>
                <c:manualLayout>
                  <c:x val="3.1804302231935776E-2"/>
                  <c:y val="-0.150842157888889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24-4AB3-8C5F-BDF2F22101C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Cambria" panose="02040503050406030204" pitchFamily="18" charset="0"/>
                    <a:ea typeface="+mn-ea"/>
                    <a:cs typeface="+mn-cs"/>
                  </a:defRPr>
                </a:pPr>
                <a:endParaRPr lang="hu-H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Munka1!$A$2:$A$5</c:f>
              <c:strCache>
                <c:ptCount val="4"/>
                <c:pt idx="0">
                  <c:v>Teljes jogú polgárok</c:v>
                </c:pt>
                <c:pt idx="1">
                  <c:v>A teljes jogú polgárok családtagjai</c:v>
                </c:pt>
                <c:pt idx="2">
                  <c:v>Metoikoszok és családtagjaik</c:v>
                </c:pt>
                <c:pt idx="3">
                  <c:v>Rabszolgák</c:v>
                </c:pt>
              </c:strCache>
            </c:strRef>
          </c:cat>
          <c:val>
            <c:numRef>
              <c:f>Munka1!$B$2:$B$5</c:f>
              <c:numCache>
                <c:formatCode>General</c:formatCode>
                <c:ptCount val="4"/>
                <c:pt idx="0">
                  <c:v>14</c:v>
                </c:pt>
                <c:pt idx="1">
                  <c:v>41</c:v>
                </c:pt>
                <c:pt idx="2">
                  <c:v>9</c:v>
                </c:pt>
                <c:pt idx="3">
                  <c:v>36</c:v>
                </c:pt>
              </c:numCache>
            </c:numRef>
          </c:val>
          <c:extLst>
            <c:ext xmlns:c16="http://schemas.microsoft.com/office/drawing/2014/chart" uri="{C3380CC4-5D6E-409C-BE32-E72D297353CC}">
              <c16:uniqueId val="{00000000-A024-4AB3-8C5F-BDF2F22101C0}"/>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hu-HU" altLang="hu-HU"/>
          </a:p>
        </p:txBody>
      </p:sp>
      <p:sp>
        <p:nvSpPr>
          <p:cNvPr id="14339"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hu-HU" altLang="hu-HU"/>
          </a:p>
        </p:txBody>
      </p:sp>
      <p:sp>
        <p:nvSpPr>
          <p:cNvPr id="14340"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hu-HU" altLang="hu-HU"/>
          </a:p>
        </p:txBody>
      </p:sp>
      <p:sp>
        <p:nvSpPr>
          <p:cNvPr id="14341" name="Rectangle 4"/>
          <p:cNvSpPr>
            <a:spLocks noGrp="1" noRot="1" noChangeAspect="1" noChangeArrowheads="1"/>
          </p:cNvSpPr>
          <p:nvPr>
            <p:ph type="sldImg"/>
          </p:nvPr>
        </p:nvSpPr>
        <p:spPr bwMode="auto">
          <a:xfrm>
            <a:off x="-11798300" y="-11796713"/>
            <a:ext cx="11793537" cy="12487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685800" y="4343400"/>
            <a:ext cx="5480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hu-HU" altLang="hu-HU"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3533130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20087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131109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EBCF5D39-75D3-4176-B475-A683D45635C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Text Box 2">
            <a:extLst>
              <a:ext uri="{FF2B5EF4-FFF2-40B4-BE49-F238E27FC236}">
                <a16:creationId xmlns:a16="http://schemas.microsoft.com/office/drawing/2014/main" id="{AEFE27AA-F5BE-49F7-8608-72877B09CCEE}"/>
              </a:ext>
            </a:extLst>
          </p:cNvPr>
          <p:cNvSpPr txBox="1">
            <a:spLocks noChangeArrowheads="1"/>
          </p:cNvSpPr>
          <p:nvPr/>
        </p:nvSpPr>
        <p:spPr bwMode="auto">
          <a:xfrm>
            <a:off x="685800" y="4343400"/>
            <a:ext cx="54689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hu-HU" altLang="hu-HU"/>
          </a:p>
        </p:txBody>
      </p:sp>
    </p:spTree>
    <p:extLst>
      <p:ext uri="{BB962C8B-B14F-4D97-AF65-F5344CB8AC3E}">
        <p14:creationId xmlns:p14="http://schemas.microsoft.com/office/powerpoint/2010/main" val="115556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192474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207777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dirty="0"/>
          </a:p>
        </p:txBody>
      </p:sp>
    </p:spTree>
    <p:extLst>
      <p:ext uri="{BB962C8B-B14F-4D97-AF65-F5344CB8AC3E}">
        <p14:creationId xmlns:p14="http://schemas.microsoft.com/office/powerpoint/2010/main" val="87186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20087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353313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97363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42615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401328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177090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416874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402614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352987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298636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Rectangle 3"/>
          <p:cNvSpPr>
            <a:spLocks noGrp="1" noChangeArrowheads="1"/>
          </p:cNvSpPr>
          <p:nvPr>
            <p:ph type="dt" idx="10"/>
          </p:nvPr>
        </p:nvSpPr>
        <p:spPr/>
        <p:txBody>
          <a:bodyPr/>
          <a:lstStyle>
            <a:lvl1pPr>
              <a:defRPr/>
            </a:lvl1pPr>
          </a:lstStyle>
          <a:p>
            <a:pPr>
              <a:defRPr/>
            </a:pPr>
            <a:endParaRPr lang="hu-HU" altLang="hu-HU"/>
          </a:p>
        </p:txBody>
      </p:sp>
      <p:sp>
        <p:nvSpPr>
          <p:cNvPr id="5" name="Rectangle 4"/>
          <p:cNvSpPr>
            <a:spLocks noGrp="1" noChangeArrowheads="1"/>
          </p:cNvSpPr>
          <p:nvPr>
            <p:ph type="ftr" idx="11"/>
          </p:nvPr>
        </p:nvSpPr>
        <p:spPr/>
        <p:txBody>
          <a:bodyPr/>
          <a:lstStyle>
            <a:lvl1pPr>
              <a:defRPr/>
            </a:lvl1pPr>
          </a:lstStyle>
          <a:p>
            <a:pPr>
              <a:defRPr/>
            </a:pPr>
            <a:endParaRPr lang="hu-HU" altLang="hu-HU"/>
          </a:p>
        </p:txBody>
      </p:sp>
      <p:sp>
        <p:nvSpPr>
          <p:cNvPr id="6" name="Rectangle 5"/>
          <p:cNvSpPr>
            <a:spLocks noGrp="1" noChangeArrowheads="1"/>
          </p:cNvSpPr>
          <p:nvPr>
            <p:ph type="sldNum" idx="12"/>
          </p:nvPr>
        </p:nvSpPr>
        <p:spPr/>
        <p:txBody>
          <a:bodyPr/>
          <a:lstStyle>
            <a:lvl1pPr>
              <a:defRPr/>
            </a:lvl1pPr>
          </a:lstStyle>
          <a:p>
            <a:pPr>
              <a:defRPr/>
            </a:pPr>
            <a:fld id="{86A4067F-A6EF-456C-BDE6-C33C5F884B58}" type="slidenum">
              <a:rPr lang="hu-HU" altLang="hu-HU"/>
              <a:pPr>
                <a:defRPr/>
              </a:pPr>
              <a:t>‹#›</a:t>
            </a:fld>
            <a:endParaRPr lang="hu-HU" altLang="hu-HU"/>
          </a:p>
        </p:txBody>
      </p:sp>
    </p:spTree>
    <p:extLst>
      <p:ext uri="{BB962C8B-B14F-4D97-AF65-F5344CB8AC3E}">
        <p14:creationId xmlns:p14="http://schemas.microsoft.com/office/powerpoint/2010/main" val="429581838"/>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3"/>
          <p:cNvSpPr>
            <a:spLocks noGrp="1" noChangeArrowheads="1"/>
          </p:cNvSpPr>
          <p:nvPr>
            <p:ph type="dt" idx="10"/>
          </p:nvPr>
        </p:nvSpPr>
        <p:spPr/>
        <p:txBody>
          <a:bodyPr/>
          <a:lstStyle>
            <a:lvl1pPr>
              <a:defRPr/>
            </a:lvl1pPr>
          </a:lstStyle>
          <a:p>
            <a:pPr>
              <a:defRPr/>
            </a:pPr>
            <a:endParaRPr lang="hu-HU" altLang="hu-HU"/>
          </a:p>
        </p:txBody>
      </p:sp>
      <p:sp>
        <p:nvSpPr>
          <p:cNvPr id="5" name="Rectangle 4"/>
          <p:cNvSpPr>
            <a:spLocks noGrp="1" noChangeArrowheads="1"/>
          </p:cNvSpPr>
          <p:nvPr>
            <p:ph type="ftr" idx="11"/>
          </p:nvPr>
        </p:nvSpPr>
        <p:spPr/>
        <p:txBody>
          <a:bodyPr/>
          <a:lstStyle>
            <a:lvl1pPr>
              <a:defRPr/>
            </a:lvl1pPr>
          </a:lstStyle>
          <a:p>
            <a:pPr>
              <a:defRPr/>
            </a:pPr>
            <a:endParaRPr lang="hu-HU" altLang="hu-HU"/>
          </a:p>
        </p:txBody>
      </p:sp>
      <p:sp>
        <p:nvSpPr>
          <p:cNvPr id="6" name="Rectangle 5"/>
          <p:cNvSpPr>
            <a:spLocks noGrp="1" noChangeArrowheads="1"/>
          </p:cNvSpPr>
          <p:nvPr>
            <p:ph type="sldNum" idx="12"/>
          </p:nvPr>
        </p:nvSpPr>
        <p:spPr/>
        <p:txBody>
          <a:bodyPr/>
          <a:lstStyle>
            <a:lvl1pPr>
              <a:defRPr/>
            </a:lvl1pPr>
          </a:lstStyle>
          <a:p>
            <a:pPr>
              <a:defRPr/>
            </a:pPr>
            <a:fld id="{86B996E0-F544-4913-96A7-0BBD44AC3E6B}" type="slidenum">
              <a:rPr lang="hu-HU" altLang="hu-HU"/>
              <a:pPr>
                <a:defRPr/>
              </a:pPr>
              <a:t>‹#›</a:t>
            </a:fld>
            <a:endParaRPr lang="hu-HU" altLang="hu-HU"/>
          </a:p>
        </p:txBody>
      </p:sp>
    </p:spTree>
    <p:extLst>
      <p:ext uri="{BB962C8B-B14F-4D97-AF65-F5344CB8AC3E}">
        <p14:creationId xmlns:p14="http://schemas.microsoft.com/office/powerpoint/2010/main" val="1963978437"/>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4638" y="128588"/>
            <a:ext cx="2055812" cy="59912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128588"/>
            <a:ext cx="6015038" cy="59912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3"/>
          <p:cNvSpPr>
            <a:spLocks noGrp="1" noChangeArrowheads="1"/>
          </p:cNvSpPr>
          <p:nvPr>
            <p:ph type="dt" idx="10"/>
          </p:nvPr>
        </p:nvSpPr>
        <p:spPr/>
        <p:txBody>
          <a:bodyPr/>
          <a:lstStyle>
            <a:lvl1pPr>
              <a:defRPr/>
            </a:lvl1pPr>
          </a:lstStyle>
          <a:p>
            <a:pPr>
              <a:defRPr/>
            </a:pPr>
            <a:endParaRPr lang="hu-HU" altLang="hu-HU"/>
          </a:p>
        </p:txBody>
      </p:sp>
      <p:sp>
        <p:nvSpPr>
          <p:cNvPr id="5" name="Rectangle 4"/>
          <p:cNvSpPr>
            <a:spLocks noGrp="1" noChangeArrowheads="1"/>
          </p:cNvSpPr>
          <p:nvPr>
            <p:ph type="ftr" idx="11"/>
          </p:nvPr>
        </p:nvSpPr>
        <p:spPr/>
        <p:txBody>
          <a:bodyPr/>
          <a:lstStyle>
            <a:lvl1pPr>
              <a:defRPr/>
            </a:lvl1pPr>
          </a:lstStyle>
          <a:p>
            <a:pPr>
              <a:defRPr/>
            </a:pPr>
            <a:endParaRPr lang="hu-HU" altLang="hu-HU"/>
          </a:p>
        </p:txBody>
      </p:sp>
      <p:sp>
        <p:nvSpPr>
          <p:cNvPr id="6" name="Rectangle 5"/>
          <p:cNvSpPr>
            <a:spLocks noGrp="1" noChangeArrowheads="1"/>
          </p:cNvSpPr>
          <p:nvPr>
            <p:ph type="sldNum" idx="12"/>
          </p:nvPr>
        </p:nvSpPr>
        <p:spPr/>
        <p:txBody>
          <a:bodyPr/>
          <a:lstStyle>
            <a:lvl1pPr>
              <a:defRPr/>
            </a:lvl1pPr>
          </a:lstStyle>
          <a:p>
            <a:pPr>
              <a:defRPr/>
            </a:pPr>
            <a:fld id="{09D5C654-A410-4939-BADF-FA4127362686}" type="slidenum">
              <a:rPr lang="hu-HU" altLang="hu-HU"/>
              <a:pPr>
                <a:defRPr/>
              </a:pPr>
              <a:t>‹#›</a:t>
            </a:fld>
            <a:endParaRPr lang="hu-HU" altLang="hu-HU"/>
          </a:p>
        </p:txBody>
      </p:sp>
    </p:spTree>
    <p:extLst>
      <p:ext uri="{BB962C8B-B14F-4D97-AF65-F5344CB8AC3E}">
        <p14:creationId xmlns:p14="http://schemas.microsoft.com/office/powerpoint/2010/main" val="2799445491"/>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457200" y="128588"/>
            <a:ext cx="8223250" cy="1433512"/>
          </a:xfrm>
        </p:spPr>
        <p:txBody>
          <a:bodyPr/>
          <a:lstStyle/>
          <a:p>
            <a:r>
              <a:rPr lang="hu-HU"/>
              <a:t>Mintacím szerkesztése</a:t>
            </a:r>
          </a:p>
        </p:txBody>
      </p:sp>
      <p:sp>
        <p:nvSpPr>
          <p:cNvPr id="3" name="Rectangle 3"/>
          <p:cNvSpPr>
            <a:spLocks noGrp="1" noChangeArrowheads="1"/>
          </p:cNvSpPr>
          <p:nvPr>
            <p:ph type="dt" idx="10"/>
          </p:nvPr>
        </p:nvSpPr>
        <p:spPr/>
        <p:txBody>
          <a:bodyPr/>
          <a:lstStyle>
            <a:lvl1pPr>
              <a:defRPr/>
            </a:lvl1pPr>
          </a:lstStyle>
          <a:p>
            <a:pPr>
              <a:defRPr/>
            </a:pPr>
            <a:endParaRPr lang="hu-HU" altLang="hu-HU"/>
          </a:p>
        </p:txBody>
      </p:sp>
      <p:sp>
        <p:nvSpPr>
          <p:cNvPr id="4" name="Rectangle 4"/>
          <p:cNvSpPr>
            <a:spLocks noGrp="1" noChangeArrowheads="1"/>
          </p:cNvSpPr>
          <p:nvPr>
            <p:ph type="ftr" idx="11"/>
          </p:nvPr>
        </p:nvSpPr>
        <p:spPr/>
        <p:txBody>
          <a:bodyPr/>
          <a:lstStyle>
            <a:lvl1pPr>
              <a:defRPr/>
            </a:lvl1pPr>
          </a:lstStyle>
          <a:p>
            <a:pPr>
              <a:defRPr/>
            </a:pPr>
            <a:endParaRPr lang="hu-HU" altLang="hu-HU"/>
          </a:p>
        </p:txBody>
      </p:sp>
      <p:sp>
        <p:nvSpPr>
          <p:cNvPr id="5" name="Rectangle 5"/>
          <p:cNvSpPr>
            <a:spLocks noGrp="1" noChangeArrowheads="1"/>
          </p:cNvSpPr>
          <p:nvPr>
            <p:ph type="sldNum" idx="12"/>
          </p:nvPr>
        </p:nvSpPr>
        <p:spPr/>
        <p:txBody>
          <a:bodyPr/>
          <a:lstStyle>
            <a:lvl1pPr>
              <a:defRPr/>
            </a:lvl1pPr>
          </a:lstStyle>
          <a:p>
            <a:pPr>
              <a:defRPr/>
            </a:pPr>
            <a:fld id="{D49C444E-E883-44CE-A57B-2D419C9C5170}" type="slidenum">
              <a:rPr lang="hu-HU" altLang="hu-HU"/>
              <a:pPr>
                <a:defRPr/>
              </a:pPr>
              <a:t>‹#›</a:t>
            </a:fld>
            <a:endParaRPr lang="hu-HU" altLang="hu-HU"/>
          </a:p>
        </p:txBody>
      </p:sp>
    </p:spTree>
    <p:extLst>
      <p:ext uri="{BB962C8B-B14F-4D97-AF65-F5344CB8AC3E}">
        <p14:creationId xmlns:p14="http://schemas.microsoft.com/office/powerpoint/2010/main" val="3802974779"/>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3"/>
          <p:cNvSpPr>
            <a:spLocks noGrp="1" noChangeArrowheads="1"/>
          </p:cNvSpPr>
          <p:nvPr>
            <p:ph type="dt" idx="10"/>
          </p:nvPr>
        </p:nvSpPr>
        <p:spPr/>
        <p:txBody>
          <a:bodyPr/>
          <a:lstStyle>
            <a:lvl1pPr>
              <a:defRPr/>
            </a:lvl1pPr>
          </a:lstStyle>
          <a:p>
            <a:pPr>
              <a:defRPr/>
            </a:pPr>
            <a:endParaRPr lang="hu-HU" altLang="hu-HU"/>
          </a:p>
        </p:txBody>
      </p:sp>
      <p:sp>
        <p:nvSpPr>
          <p:cNvPr id="5" name="Rectangle 4"/>
          <p:cNvSpPr>
            <a:spLocks noGrp="1" noChangeArrowheads="1"/>
          </p:cNvSpPr>
          <p:nvPr>
            <p:ph type="ftr" idx="11"/>
          </p:nvPr>
        </p:nvSpPr>
        <p:spPr/>
        <p:txBody>
          <a:bodyPr/>
          <a:lstStyle>
            <a:lvl1pPr>
              <a:defRPr/>
            </a:lvl1pPr>
          </a:lstStyle>
          <a:p>
            <a:pPr>
              <a:defRPr/>
            </a:pPr>
            <a:endParaRPr lang="hu-HU" altLang="hu-HU"/>
          </a:p>
        </p:txBody>
      </p:sp>
      <p:sp>
        <p:nvSpPr>
          <p:cNvPr id="6" name="Rectangle 5"/>
          <p:cNvSpPr>
            <a:spLocks noGrp="1" noChangeArrowheads="1"/>
          </p:cNvSpPr>
          <p:nvPr>
            <p:ph type="sldNum" idx="12"/>
          </p:nvPr>
        </p:nvSpPr>
        <p:spPr/>
        <p:txBody>
          <a:bodyPr/>
          <a:lstStyle>
            <a:lvl1pPr>
              <a:defRPr/>
            </a:lvl1pPr>
          </a:lstStyle>
          <a:p>
            <a:pPr>
              <a:defRPr/>
            </a:pPr>
            <a:fld id="{D8FF8669-1BA9-416A-9565-233A5A12CE79}" type="slidenum">
              <a:rPr lang="hu-HU" altLang="hu-HU"/>
              <a:pPr>
                <a:defRPr/>
              </a:pPr>
              <a:t>‹#›</a:t>
            </a:fld>
            <a:endParaRPr lang="hu-HU" altLang="hu-HU"/>
          </a:p>
        </p:txBody>
      </p:sp>
    </p:spTree>
    <p:extLst>
      <p:ext uri="{BB962C8B-B14F-4D97-AF65-F5344CB8AC3E}">
        <p14:creationId xmlns:p14="http://schemas.microsoft.com/office/powerpoint/2010/main" val="3316004979"/>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3"/>
          <p:cNvSpPr>
            <a:spLocks noGrp="1" noChangeArrowheads="1"/>
          </p:cNvSpPr>
          <p:nvPr>
            <p:ph type="dt" idx="10"/>
          </p:nvPr>
        </p:nvSpPr>
        <p:spPr/>
        <p:txBody>
          <a:bodyPr/>
          <a:lstStyle>
            <a:lvl1pPr>
              <a:defRPr/>
            </a:lvl1pPr>
          </a:lstStyle>
          <a:p>
            <a:pPr>
              <a:defRPr/>
            </a:pPr>
            <a:endParaRPr lang="hu-HU" altLang="hu-HU"/>
          </a:p>
        </p:txBody>
      </p:sp>
      <p:sp>
        <p:nvSpPr>
          <p:cNvPr id="5" name="Rectangle 4"/>
          <p:cNvSpPr>
            <a:spLocks noGrp="1" noChangeArrowheads="1"/>
          </p:cNvSpPr>
          <p:nvPr>
            <p:ph type="ftr" idx="11"/>
          </p:nvPr>
        </p:nvSpPr>
        <p:spPr/>
        <p:txBody>
          <a:bodyPr/>
          <a:lstStyle>
            <a:lvl1pPr>
              <a:defRPr/>
            </a:lvl1pPr>
          </a:lstStyle>
          <a:p>
            <a:pPr>
              <a:defRPr/>
            </a:pPr>
            <a:endParaRPr lang="hu-HU" altLang="hu-HU"/>
          </a:p>
        </p:txBody>
      </p:sp>
      <p:sp>
        <p:nvSpPr>
          <p:cNvPr id="6" name="Rectangle 5"/>
          <p:cNvSpPr>
            <a:spLocks noGrp="1" noChangeArrowheads="1"/>
          </p:cNvSpPr>
          <p:nvPr>
            <p:ph type="sldNum" idx="12"/>
          </p:nvPr>
        </p:nvSpPr>
        <p:spPr/>
        <p:txBody>
          <a:bodyPr/>
          <a:lstStyle>
            <a:lvl1pPr>
              <a:defRPr/>
            </a:lvl1pPr>
          </a:lstStyle>
          <a:p>
            <a:pPr>
              <a:defRPr/>
            </a:pPr>
            <a:fld id="{CBAF01B7-340F-41A5-8565-02099188745F}" type="slidenum">
              <a:rPr lang="hu-HU" altLang="hu-HU"/>
              <a:pPr>
                <a:defRPr/>
              </a:pPr>
              <a:t>‹#›</a:t>
            </a:fld>
            <a:endParaRPr lang="hu-HU" altLang="hu-HU"/>
          </a:p>
        </p:txBody>
      </p:sp>
    </p:spTree>
    <p:extLst>
      <p:ext uri="{BB962C8B-B14F-4D97-AF65-F5344CB8AC3E}">
        <p14:creationId xmlns:p14="http://schemas.microsoft.com/office/powerpoint/2010/main" val="1991720738"/>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5425" cy="45196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5025" y="1600200"/>
            <a:ext cx="4035425" cy="45196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3"/>
          <p:cNvSpPr>
            <a:spLocks noGrp="1" noChangeArrowheads="1"/>
          </p:cNvSpPr>
          <p:nvPr>
            <p:ph type="dt" idx="10"/>
          </p:nvPr>
        </p:nvSpPr>
        <p:spPr/>
        <p:txBody>
          <a:bodyPr/>
          <a:lstStyle>
            <a:lvl1pPr>
              <a:defRPr/>
            </a:lvl1pPr>
          </a:lstStyle>
          <a:p>
            <a:pPr>
              <a:defRPr/>
            </a:pPr>
            <a:endParaRPr lang="hu-HU" altLang="hu-HU"/>
          </a:p>
        </p:txBody>
      </p:sp>
      <p:sp>
        <p:nvSpPr>
          <p:cNvPr id="6" name="Rectangle 4"/>
          <p:cNvSpPr>
            <a:spLocks noGrp="1" noChangeArrowheads="1"/>
          </p:cNvSpPr>
          <p:nvPr>
            <p:ph type="ftr" idx="11"/>
          </p:nvPr>
        </p:nvSpPr>
        <p:spPr/>
        <p:txBody>
          <a:bodyPr/>
          <a:lstStyle>
            <a:lvl1pPr>
              <a:defRPr/>
            </a:lvl1pPr>
          </a:lstStyle>
          <a:p>
            <a:pPr>
              <a:defRPr/>
            </a:pPr>
            <a:endParaRPr lang="hu-HU" altLang="hu-HU"/>
          </a:p>
        </p:txBody>
      </p:sp>
      <p:sp>
        <p:nvSpPr>
          <p:cNvPr id="7" name="Rectangle 5"/>
          <p:cNvSpPr>
            <a:spLocks noGrp="1" noChangeArrowheads="1"/>
          </p:cNvSpPr>
          <p:nvPr>
            <p:ph type="sldNum" idx="12"/>
          </p:nvPr>
        </p:nvSpPr>
        <p:spPr/>
        <p:txBody>
          <a:bodyPr/>
          <a:lstStyle>
            <a:lvl1pPr>
              <a:defRPr/>
            </a:lvl1pPr>
          </a:lstStyle>
          <a:p>
            <a:pPr>
              <a:defRPr/>
            </a:pPr>
            <a:fld id="{00363A60-960E-48C0-B9C6-1641EF93D1FB}" type="slidenum">
              <a:rPr lang="hu-HU" altLang="hu-HU"/>
              <a:pPr>
                <a:defRPr/>
              </a:pPr>
              <a:t>‹#›</a:t>
            </a:fld>
            <a:endParaRPr lang="hu-HU" altLang="hu-HU"/>
          </a:p>
        </p:txBody>
      </p:sp>
    </p:spTree>
    <p:extLst>
      <p:ext uri="{BB962C8B-B14F-4D97-AF65-F5344CB8AC3E}">
        <p14:creationId xmlns:p14="http://schemas.microsoft.com/office/powerpoint/2010/main" val="282706306"/>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a:t>Mintacím szerkesztése</a:t>
            </a:r>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3"/>
          <p:cNvSpPr>
            <a:spLocks noGrp="1" noChangeArrowheads="1"/>
          </p:cNvSpPr>
          <p:nvPr>
            <p:ph type="dt" idx="10"/>
          </p:nvPr>
        </p:nvSpPr>
        <p:spPr/>
        <p:txBody>
          <a:bodyPr/>
          <a:lstStyle>
            <a:lvl1pPr>
              <a:defRPr/>
            </a:lvl1pPr>
          </a:lstStyle>
          <a:p>
            <a:pPr>
              <a:defRPr/>
            </a:pPr>
            <a:endParaRPr lang="hu-HU" altLang="hu-HU"/>
          </a:p>
        </p:txBody>
      </p:sp>
      <p:sp>
        <p:nvSpPr>
          <p:cNvPr id="8" name="Rectangle 4"/>
          <p:cNvSpPr>
            <a:spLocks noGrp="1" noChangeArrowheads="1"/>
          </p:cNvSpPr>
          <p:nvPr>
            <p:ph type="ftr" idx="11"/>
          </p:nvPr>
        </p:nvSpPr>
        <p:spPr/>
        <p:txBody>
          <a:bodyPr/>
          <a:lstStyle>
            <a:lvl1pPr>
              <a:defRPr/>
            </a:lvl1pPr>
          </a:lstStyle>
          <a:p>
            <a:pPr>
              <a:defRPr/>
            </a:pPr>
            <a:endParaRPr lang="hu-HU" altLang="hu-HU"/>
          </a:p>
        </p:txBody>
      </p:sp>
      <p:sp>
        <p:nvSpPr>
          <p:cNvPr id="9" name="Rectangle 5"/>
          <p:cNvSpPr>
            <a:spLocks noGrp="1" noChangeArrowheads="1"/>
          </p:cNvSpPr>
          <p:nvPr>
            <p:ph type="sldNum" idx="12"/>
          </p:nvPr>
        </p:nvSpPr>
        <p:spPr/>
        <p:txBody>
          <a:bodyPr/>
          <a:lstStyle>
            <a:lvl1pPr>
              <a:defRPr/>
            </a:lvl1pPr>
          </a:lstStyle>
          <a:p>
            <a:pPr>
              <a:defRPr/>
            </a:pPr>
            <a:fld id="{F65DF099-881E-4CDD-BA72-80E75669BABF}" type="slidenum">
              <a:rPr lang="hu-HU" altLang="hu-HU"/>
              <a:pPr>
                <a:defRPr/>
              </a:pPr>
              <a:t>‹#›</a:t>
            </a:fld>
            <a:endParaRPr lang="hu-HU" altLang="hu-HU"/>
          </a:p>
        </p:txBody>
      </p:sp>
    </p:spTree>
    <p:extLst>
      <p:ext uri="{BB962C8B-B14F-4D97-AF65-F5344CB8AC3E}">
        <p14:creationId xmlns:p14="http://schemas.microsoft.com/office/powerpoint/2010/main" val="2271109437"/>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3"/>
          <p:cNvSpPr>
            <a:spLocks noGrp="1" noChangeArrowheads="1"/>
          </p:cNvSpPr>
          <p:nvPr>
            <p:ph type="dt" idx="10"/>
          </p:nvPr>
        </p:nvSpPr>
        <p:spPr/>
        <p:txBody>
          <a:bodyPr/>
          <a:lstStyle>
            <a:lvl1pPr>
              <a:defRPr/>
            </a:lvl1pPr>
          </a:lstStyle>
          <a:p>
            <a:pPr>
              <a:defRPr/>
            </a:pPr>
            <a:endParaRPr lang="hu-HU" altLang="hu-HU"/>
          </a:p>
        </p:txBody>
      </p:sp>
      <p:sp>
        <p:nvSpPr>
          <p:cNvPr id="4" name="Rectangle 4"/>
          <p:cNvSpPr>
            <a:spLocks noGrp="1" noChangeArrowheads="1"/>
          </p:cNvSpPr>
          <p:nvPr>
            <p:ph type="ftr" idx="11"/>
          </p:nvPr>
        </p:nvSpPr>
        <p:spPr/>
        <p:txBody>
          <a:bodyPr/>
          <a:lstStyle>
            <a:lvl1pPr>
              <a:defRPr/>
            </a:lvl1pPr>
          </a:lstStyle>
          <a:p>
            <a:pPr>
              <a:defRPr/>
            </a:pPr>
            <a:endParaRPr lang="hu-HU" altLang="hu-HU"/>
          </a:p>
        </p:txBody>
      </p:sp>
      <p:sp>
        <p:nvSpPr>
          <p:cNvPr id="5" name="Rectangle 5"/>
          <p:cNvSpPr>
            <a:spLocks noGrp="1" noChangeArrowheads="1"/>
          </p:cNvSpPr>
          <p:nvPr>
            <p:ph type="sldNum" idx="12"/>
          </p:nvPr>
        </p:nvSpPr>
        <p:spPr/>
        <p:txBody>
          <a:bodyPr/>
          <a:lstStyle>
            <a:lvl1pPr>
              <a:defRPr/>
            </a:lvl1pPr>
          </a:lstStyle>
          <a:p>
            <a:pPr>
              <a:defRPr/>
            </a:pPr>
            <a:fld id="{E193B29A-9729-4FFD-8C6D-737CBD44DD55}" type="slidenum">
              <a:rPr lang="hu-HU" altLang="hu-HU"/>
              <a:pPr>
                <a:defRPr/>
              </a:pPr>
              <a:t>‹#›</a:t>
            </a:fld>
            <a:endParaRPr lang="hu-HU" altLang="hu-HU"/>
          </a:p>
        </p:txBody>
      </p:sp>
    </p:spTree>
    <p:extLst>
      <p:ext uri="{BB962C8B-B14F-4D97-AF65-F5344CB8AC3E}">
        <p14:creationId xmlns:p14="http://schemas.microsoft.com/office/powerpoint/2010/main" val="3351099701"/>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endParaRPr lang="hu-HU" altLang="hu-HU"/>
          </a:p>
        </p:txBody>
      </p:sp>
      <p:sp>
        <p:nvSpPr>
          <p:cNvPr id="3" name="Rectangle 4"/>
          <p:cNvSpPr>
            <a:spLocks noGrp="1" noChangeArrowheads="1"/>
          </p:cNvSpPr>
          <p:nvPr>
            <p:ph type="ftr" idx="11"/>
          </p:nvPr>
        </p:nvSpPr>
        <p:spPr/>
        <p:txBody>
          <a:bodyPr/>
          <a:lstStyle>
            <a:lvl1pPr>
              <a:defRPr/>
            </a:lvl1pPr>
          </a:lstStyle>
          <a:p>
            <a:pPr>
              <a:defRPr/>
            </a:pPr>
            <a:endParaRPr lang="hu-HU" altLang="hu-HU"/>
          </a:p>
        </p:txBody>
      </p:sp>
      <p:sp>
        <p:nvSpPr>
          <p:cNvPr id="4" name="Rectangle 5"/>
          <p:cNvSpPr>
            <a:spLocks noGrp="1" noChangeArrowheads="1"/>
          </p:cNvSpPr>
          <p:nvPr>
            <p:ph type="sldNum" idx="12"/>
          </p:nvPr>
        </p:nvSpPr>
        <p:spPr/>
        <p:txBody>
          <a:bodyPr/>
          <a:lstStyle>
            <a:lvl1pPr>
              <a:defRPr/>
            </a:lvl1pPr>
          </a:lstStyle>
          <a:p>
            <a:pPr>
              <a:defRPr/>
            </a:pPr>
            <a:fld id="{FB88191E-EA52-4201-A5BD-04CE01E7AB39}" type="slidenum">
              <a:rPr lang="hu-HU" altLang="hu-HU"/>
              <a:pPr>
                <a:defRPr/>
              </a:pPr>
              <a:t>‹#›</a:t>
            </a:fld>
            <a:endParaRPr lang="hu-HU" altLang="hu-HU"/>
          </a:p>
        </p:txBody>
      </p:sp>
    </p:spTree>
    <p:extLst>
      <p:ext uri="{BB962C8B-B14F-4D97-AF65-F5344CB8AC3E}">
        <p14:creationId xmlns:p14="http://schemas.microsoft.com/office/powerpoint/2010/main" val="2759949262"/>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3"/>
          <p:cNvSpPr>
            <a:spLocks noGrp="1" noChangeArrowheads="1"/>
          </p:cNvSpPr>
          <p:nvPr>
            <p:ph type="dt" idx="10"/>
          </p:nvPr>
        </p:nvSpPr>
        <p:spPr/>
        <p:txBody>
          <a:bodyPr/>
          <a:lstStyle>
            <a:lvl1pPr>
              <a:defRPr/>
            </a:lvl1pPr>
          </a:lstStyle>
          <a:p>
            <a:pPr>
              <a:defRPr/>
            </a:pPr>
            <a:endParaRPr lang="hu-HU" altLang="hu-HU"/>
          </a:p>
        </p:txBody>
      </p:sp>
      <p:sp>
        <p:nvSpPr>
          <p:cNvPr id="6" name="Rectangle 4"/>
          <p:cNvSpPr>
            <a:spLocks noGrp="1" noChangeArrowheads="1"/>
          </p:cNvSpPr>
          <p:nvPr>
            <p:ph type="ftr" idx="11"/>
          </p:nvPr>
        </p:nvSpPr>
        <p:spPr/>
        <p:txBody>
          <a:bodyPr/>
          <a:lstStyle>
            <a:lvl1pPr>
              <a:defRPr/>
            </a:lvl1pPr>
          </a:lstStyle>
          <a:p>
            <a:pPr>
              <a:defRPr/>
            </a:pPr>
            <a:endParaRPr lang="hu-HU" altLang="hu-HU"/>
          </a:p>
        </p:txBody>
      </p:sp>
      <p:sp>
        <p:nvSpPr>
          <p:cNvPr id="7" name="Rectangle 5"/>
          <p:cNvSpPr>
            <a:spLocks noGrp="1" noChangeArrowheads="1"/>
          </p:cNvSpPr>
          <p:nvPr>
            <p:ph type="sldNum" idx="12"/>
          </p:nvPr>
        </p:nvSpPr>
        <p:spPr/>
        <p:txBody>
          <a:bodyPr/>
          <a:lstStyle>
            <a:lvl1pPr>
              <a:defRPr/>
            </a:lvl1pPr>
          </a:lstStyle>
          <a:p>
            <a:pPr>
              <a:defRPr/>
            </a:pPr>
            <a:fld id="{C313825B-C705-4001-A186-8B880643915A}" type="slidenum">
              <a:rPr lang="hu-HU" altLang="hu-HU"/>
              <a:pPr>
                <a:defRPr/>
              </a:pPr>
              <a:t>‹#›</a:t>
            </a:fld>
            <a:endParaRPr lang="hu-HU" altLang="hu-HU"/>
          </a:p>
        </p:txBody>
      </p:sp>
    </p:spTree>
    <p:extLst>
      <p:ext uri="{BB962C8B-B14F-4D97-AF65-F5344CB8AC3E}">
        <p14:creationId xmlns:p14="http://schemas.microsoft.com/office/powerpoint/2010/main" val="2537440385"/>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3"/>
          <p:cNvSpPr>
            <a:spLocks noGrp="1" noChangeArrowheads="1"/>
          </p:cNvSpPr>
          <p:nvPr>
            <p:ph type="dt" idx="10"/>
          </p:nvPr>
        </p:nvSpPr>
        <p:spPr/>
        <p:txBody>
          <a:bodyPr/>
          <a:lstStyle>
            <a:lvl1pPr>
              <a:defRPr/>
            </a:lvl1pPr>
          </a:lstStyle>
          <a:p>
            <a:pPr>
              <a:defRPr/>
            </a:pPr>
            <a:endParaRPr lang="hu-HU" altLang="hu-HU"/>
          </a:p>
        </p:txBody>
      </p:sp>
      <p:sp>
        <p:nvSpPr>
          <p:cNvPr id="6" name="Rectangle 4"/>
          <p:cNvSpPr>
            <a:spLocks noGrp="1" noChangeArrowheads="1"/>
          </p:cNvSpPr>
          <p:nvPr>
            <p:ph type="ftr" idx="11"/>
          </p:nvPr>
        </p:nvSpPr>
        <p:spPr/>
        <p:txBody>
          <a:bodyPr/>
          <a:lstStyle>
            <a:lvl1pPr>
              <a:defRPr/>
            </a:lvl1pPr>
          </a:lstStyle>
          <a:p>
            <a:pPr>
              <a:defRPr/>
            </a:pPr>
            <a:endParaRPr lang="hu-HU" altLang="hu-HU"/>
          </a:p>
        </p:txBody>
      </p:sp>
      <p:sp>
        <p:nvSpPr>
          <p:cNvPr id="7" name="Rectangle 5"/>
          <p:cNvSpPr>
            <a:spLocks noGrp="1" noChangeArrowheads="1"/>
          </p:cNvSpPr>
          <p:nvPr>
            <p:ph type="sldNum" idx="12"/>
          </p:nvPr>
        </p:nvSpPr>
        <p:spPr/>
        <p:txBody>
          <a:bodyPr/>
          <a:lstStyle>
            <a:lvl1pPr>
              <a:defRPr/>
            </a:lvl1pPr>
          </a:lstStyle>
          <a:p>
            <a:pPr>
              <a:defRPr/>
            </a:pPr>
            <a:fld id="{0D64ACD0-7DA8-43AA-8457-D12FDC271DDE}" type="slidenum">
              <a:rPr lang="hu-HU" altLang="hu-HU"/>
              <a:pPr>
                <a:defRPr/>
              </a:pPr>
              <a:t>‹#›</a:t>
            </a:fld>
            <a:endParaRPr lang="hu-HU" altLang="hu-HU"/>
          </a:p>
        </p:txBody>
      </p:sp>
    </p:spTree>
    <p:extLst>
      <p:ext uri="{BB962C8B-B14F-4D97-AF65-F5344CB8AC3E}">
        <p14:creationId xmlns:p14="http://schemas.microsoft.com/office/powerpoint/2010/main" val="399769748"/>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3250"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hu-HU"/>
              <a:t>Címszöveg formátumának szerkesztése</a:t>
            </a:r>
          </a:p>
        </p:txBody>
      </p:sp>
      <p:sp>
        <p:nvSpPr>
          <p:cNvPr id="1027" name="Rectangle 2"/>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hu-HU"/>
              <a:t>Vázlatszöveg formátumának szerkesztése</a:t>
            </a:r>
          </a:p>
          <a:p>
            <a:pPr lvl="1"/>
            <a:r>
              <a:rPr lang="en-GB" altLang="hu-HU"/>
              <a:t>Második vázlatszint</a:t>
            </a:r>
          </a:p>
          <a:p>
            <a:pPr lvl="2"/>
            <a:r>
              <a:rPr lang="en-GB" altLang="hu-HU"/>
              <a:t>Harmadik vázlatszint</a:t>
            </a:r>
          </a:p>
          <a:p>
            <a:pPr lvl="3"/>
            <a:r>
              <a:rPr lang="en-GB" altLang="hu-HU"/>
              <a:t>Negyedik vázlatszint</a:t>
            </a:r>
          </a:p>
          <a:p>
            <a:pPr lvl="4"/>
            <a:r>
              <a:rPr lang="en-GB" altLang="hu-HU"/>
              <a:t>Ötödik vázlatszint</a:t>
            </a:r>
          </a:p>
          <a:p>
            <a:pPr lvl="4"/>
            <a:r>
              <a:rPr lang="en-GB" altLang="hu-HU"/>
              <a:t>Hatodik vázlatszint</a:t>
            </a:r>
          </a:p>
          <a:p>
            <a:pPr lvl="4"/>
            <a:r>
              <a:rPr lang="en-GB" altLang="hu-HU"/>
              <a:t>Hetedik vázlatszint</a:t>
            </a:r>
          </a:p>
        </p:txBody>
      </p:sp>
      <p:sp>
        <p:nvSpPr>
          <p:cNvPr id="2" name="Rectangle 3"/>
          <p:cNvSpPr>
            <a:spLocks noGrp="1" noChangeArrowheads="1"/>
          </p:cNvSpPr>
          <p:nvPr>
            <p:ph type="dt"/>
          </p:nvPr>
        </p:nvSpPr>
        <p:spPr bwMode="auto">
          <a:xfrm>
            <a:off x="457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hu-HU" altLang="hu-HU"/>
          </a:p>
        </p:txBody>
      </p:sp>
      <p:sp>
        <p:nvSpPr>
          <p:cNvPr id="1028" name="Rectangle 4"/>
          <p:cNvSpPr>
            <a:spLocks noGrp="1" noChangeArrowheads="1"/>
          </p:cNvSpPr>
          <p:nvPr>
            <p:ph type="ftr"/>
          </p:nvPr>
        </p:nvSpPr>
        <p:spPr bwMode="auto">
          <a:xfrm>
            <a:off x="3124200" y="6245225"/>
            <a:ext cx="2889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hu-HU" altLang="hu-HU"/>
          </a:p>
        </p:txBody>
      </p:sp>
      <p:sp>
        <p:nvSpPr>
          <p:cNvPr id="1029" name="Rectangle 5"/>
          <p:cNvSpPr>
            <a:spLocks noGrp="1" noChangeArrowheads="1"/>
          </p:cNvSpPr>
          <p:nvPr>
            <p:ph type="sldNum"/>
          </p:nvPr>
        </p:nvSpPr>
        <p:spPr bwMode="auto">
          <a:xfrm>
            <a:off x="6553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F319ACCF-8178-4921-9A89-84C840DFAA79}"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push dir="r"/>
  </p:transition>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zaweb.hu/Extra-3D_modellek-Akropolisz_Athen_Kr_e_5_szazad-404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hu-HU" altLang="hu-HU" sz="2400" b="1" dirty="0">
                <a:solidFill>
                  <a:srgbClr val="FF950E"/>
                </a:solidFill>
                <a:latin typeface="Cambria" panose="02040503050406030204" pitchFamily="18" charset="0"/>
              </a:rPr>
              <a:t>AZ ATHÉNI </a:t>
            </a:r>
            <a:r>
              <a:rPr lang="hu-HU" altLang="hu-HU" sz="2400" b="1">
                <a:solidFill>
                  <a:srgbClr val="FF950E"/>
                </a:solidFill>
                <a:latin typeface="Cambria" panose="02040503050406030204" pitchFamily="18" charset="0"/>
              </a:rPr>
              <a:t>DEMOKRÁCIA FÉNYKORA (23) </a:t>
            </a:r>
            <a:endParaRPr lang="hu-HU" altLang="hu-HU" sz="2400" b="1" dirty="0">
              <a:solidFill>
                <a:srgbClr val="FF950E"/>
              </a:solidFill>
              <a:latin typeface="Cambria" panose="02040503050406030204" pitchFamily="18" charset="0"/>
            </a:endParaRPr>
          </a:p>
        </p:txBody>
      </p:sp>
      <p:pic>
        <p:nvPicPr>
          <p:cNvPr id="2" name="Kép 1">
            <a:extLst>
              <a:ext uri="{FF2B5EF4-FFF2-40B4-BE49-F238E27FC236}">
                <a16:creationId xmlns:a16="http://schemas.microsoft.com/office/drawing/2014/main" id="{97AE8562-AE86-4EF7-B188-9C1EA9F08E58}"/>
              </a:ext>
            </a:extLst>
          </p:cNvPr>
          <p:cNvPicPr>
            <a:picLocks noChangeAspect="1"/>
          </p:cNvPicPr>
          <p:nvPr/>
        </p:nvPicPr>
        <p:blipFill>
          <a:blip r:embed="rId3"/>
          <a:stretch>
            <a:fillRect/>
          </a:stretch>
        </p:blipFill>
        <p:spPr>
          <a:xfrm>
            <a:off x="0" y="1484784"/>
            <a:ext cx="9144000" cy="4948364"/>
          </a:xfrm>
          <a:prstGeom prst="rect">
            <a:avLst/>
          </a:prstGeom>
        </p:spPr>
      </p:pic>
    </p:spTree>
    <p:extLst>
      <p:ext uri="{BB962C8B-B14F-4D97-AF65-F5344CB8AC3E}">
        <p14:creationId xmlns:p14="http://schemas.microsoft.com/office/powerpoint/2010/main" val="2943718174"/>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11" name="Text Box 2">
            <a:extLst>
              <a:ext uri="{FF2B5EF4-FFF2-40B4-BE49-F238E27FC236}">
                <a16:creationId xmlns:a16="http://schemas.microsoft.com/office/drawing/2014/main" id="{352ED8C8-A71E-45EB-86C5-FCAA9ECBBBF0}"/>
              </a:ext>
            </a:extLst>
          </p:cNvPr>
          <p:cNvSpPr txBox="1">
            <a:spLocks noChangeArrowheads="1"/>
          </p:cNvSpPr>
          <p:nvPr/>
        </p:nvSpPr>
        <p:spPr bwMode="auto">
          <a:xfrm>
            <a:off x="179513" y="1124744"/>
            <a:ext cx="8784974" cy="2592288"/>
          </a:xfrm>
          <a:prstGeom prst="rect">
            <a:avLst/>
          </a:prstGeom>
          <a:solidFill>
            <a:srgbClr val="FFCC66"/>
          </a:solidFill>
          <a:ln w="38100">
            <a:solidFill>
              <a:srgbClr val="C00000"/>
            </a:solidFill>
            <a:prstDash val="sysDash"/>
            <a:round/>
            <a:headEnd/>
            <a:tailEnd/>
          </a:ln>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r>
              <a:rPr lang="hu-HU" sz="2000" dirty="0">
                <a:latin typeface="Cambria" panose="02040503050406030204" pitchFamily="18" charset="0"/>
              </a:rPr>
              <a:t>„Zeuszra, szólt a vádló, Szókratész a fennálló törvények megvetésére nevelte társait, amikor azt mondta, hogy őrültség babszemsorsolással választani az állam vezetőit, hiszen senki nem akarna babszemmel választani sem kormányost, sem ácsot, sem zenészt, sem más mesterembert, pedig az e mesterségekben elkövetett tévedések jóval kisebb kárt okoznak, mint az államügyekben. A vádló szerint az efféle beszédek az </a:t>
            </a:r>
            <a:r>
              <a:rPr lang="hu-HU" sz="2000" dirty="0" err="1">
                <a:latin typeface="Cambria" panose="02040503050406030204" pitchFamily="18" charset="0"/>
              </a:rPr>
              <a:t>ifjakat</a:t>
            </a:r>
            <a:r>
              <a:rPr lang="hu-HU" sz="2000" dirty="0">
                <a:latin typeface="Cambria" panose="02040503050406030204" pitchFamily="18" charset="0"/>
              </a:rPr>
              <a:t> a fennálló államrend megvetésére buzdították és erőszakossá tették természetüket.”</a:t>
            </a:r>
          </a:p>
          <a:p>
            <a:pPr algn="just"/>
            <a:r>
              <a:rPr lang="hu-HU" sz="2000" i="1" dirty="0">
                <a:latin typeface="Cambria" panose="02040503050406030204" pitchFamily="18" charset="0"/>
              </a:rPr>
              <a:t>		</a:t>
            </a:r>
            <a:r>
              <a:rPr lang="hu-HU" sz="2000" dirty="0">
                <a:latin typeface="Cambria" panose="02040503050406030204" pitchFamily="18" charset="0"/>
              </a:rPr>
              <a:t>(Részlet Xenophón </a:t>
            </a:r>
            <a:r>
              <a:rPr lang="hu-HU" sz="2000" i="1" dirty="0">
                <a:latin typeface="Cambria" panose="02040503050406030204" pitchFamily="18" charset="0"/>
              </a:rPr>
              <a:t>Emlékeim Szókratészról</a:t>
            </a:r>
            <a:r>
              <a:rPr lang="hu-HU" sz="2000" dirty="0">
                <a:latin typeface="Cambria" panose="02040503050406030204" pitchFamily="18" charset="0"/>
              </a:rPr>
              <a:t> című írásából, Kr. e. IV. század)</a:t>
            </a:r>
          </a:p>
        </p:txBody>
      </p:sp>
      <p:pic>
        <p:nvPicPr>
          <p:cNvPr id="14" name="Picture 2" descr="https://upload.wikimedia.org/wikipedia/commons/thumb/9/99/Jacques-Louis_David_-_The_Death_of_Socrates_-_Google_Art_Project.jpg/1280px-Jacques-Louis_David_-_The_Death_of_Socrates_-_Google_Art_Project.jpg">
            <a:extLst>
              <a:ext uri="{FF2B5EF4-FFF2-40B4-BE49-F238E27FC236}">
                <a16:creationId xmlns:a16="http://schemas.microsoft.com/office/drawing/2014/main" id="{80560E27-6EE5-47FF-92BA-D8D625141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00861"/>
            <a:ext cx="4608511" cy="30571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a:extLst>
              <a:ext uri="{FF2B5EF4-FFF2-40B4-BE49-F238E27FC236}">
                <a16:creationId xmlns:a16="http://schemas.microsoft.com/office/drawing/2014/main" id="{EDDB24F1-6D0F-44B7-A0F8-6D58C120936E}"/>
              </a:ext>
            </a:extLst>
          </p:cNvPr>
          <p:cNvSpPr txBox="1">
            <a:spLocks noChangeArrowheads="1"/>
          </p:cNvSpPr>
          <p:nvPr/>
        </p:nvSpPr>
        <p:spPr bwMode="auto">
          <a:xfrm>
            <a:off x="179512" y="6237312"/>
            <a:ext cx="4176464" cy="563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a:buClrTx/>
              <a:buSzPct val="45000"/>
              <a:buFontTx/>
              <a:buNone/>
            </a:pPr>
            <a:r>
              <a:rPr lang="hu-HU" altLang="hu-HU" b="1" dirty="0">
                <a:latin typeface="Cambria" panose="02040503050406030204" pitchFamily="18" charset="0"/>
              </a:rPr>
              <a:t>Jacques-</a:t>
            </a:r>
            <a:r>
              <a:rPr lang="hu-HU" altLang="hu-HU" b="1" dirty="0" err="1">
                <a:latin typeface="Cambria" panose="02040503050406030204" pitchFamily="18" charset="0"/>
              </a:rPr>
              <a:t>Loius</a:t>
            </a:r>
            <a:r>
              <a:rPr lang="hu-HU" altLang="hu-HU" b="1" dirty="0">
                <a:latin typeface="Cambria" panose="02040503050406030204" pitchFamily="18" charset="0"/>
              </a:rPr>
              <a:t> David: </a:t>
            </a:r>
            <a:br>
              <a:rPr lang="hu-HU" altLang="hu-HU" b="1" dirty="0">
                <a:latin typeface="Cambria" panose="02040503050406030204" pitchFamily="18" charset="0"/>
              </a:rPr>
            </a:br>
            <a:r>
              <a:rPr lang="hu-HU" altLang="hu-HU" b="1" i="1" dirty="0">
                <a:latin typeface="Cambria" panose="02040503050406030204" pitchFamily="18" charset="0"/>
              </a:rPr>
              <a:t>Szókratész halála</a:t>
            </a:r>
            <a:endParaRPr lang="hu-HU" altLang="hu-HU" b="1" dirty="0">
              <a:latin typeface="Cambria" panose="02040503050406030204" pitchFamily="18" charset="0"/>
            </a:endParaRPr>
          </a:p>
        </p:txBody>
      </p:sp>
      <p:sp>
        <p:nvSpPr>
          <p:cNvPr id="2" name="Téglalap 1">
            <a:extLst>
              <a:ext uri="{FF2B5EF4-FFF2-40B4-BE49-F238E27FC236}">
                <a16:creationId xmlns:a16="http://schemas.microsoft.com/office/drawing/2014/main" id="{5CA32369-FD40-4C39-9D16-638D79E6DE30}"/>
              </a:ext>
            </a:extLst>
          </p:cNvPr>
          <p:cNvSpPr/>
          <p:nvPr/>
        </p:nvSpPr>
        <p:spPr>
          <a:xfrm>
            <a:off x="35496" y="4265513"/>
            <a:ext cx="4320480" cy="1508105"/>
          </a:xfrm>
          <a:prstGeom prst="rect">
            <a:avLst/>
          </a:prstGeom>
        </p:spPr>
        <p:txBody>
          <a:bodyPr wrap="square">
            <a:spAutoFit/>
          </a:bodyPr>
          <a:lstStyle/>
          <a:p>
            <a:pPr>
              <a:spcAft>
                <a:spcPts val="0"/>
              </a:spcAft>
            </a:pPr>
            <a:r>
              <a:rPr lang="hu-HU" sz="2000" b="1" dirty="0">
                <a:solidFill>
                  <a:schemeClr val="tx1"/>
                </a:solidFill>
                <a:latin typeface="Times New Roman" panose="02020603050405020304" pitchFamily="18" charset="0"/>
                <a:ea typeface="Times New Roman" panose="02020603050405020304" pitchFamily="18" charset="0"/>
              </a:rPr>
              <a:t>Az athéni demokrácia értékelése: </a:t>
            </a:r>
          </a:p>
          <a:p>
            <a:pPr>
              <a:spcAft>
                <a:spcPts val="0"/>
              </a:spcAft>
            </a:pPr>
            <a:r>
              <a:rPr lang="hu-HU" dirty="0">
                <a:solidFill>
                  <a:schemeClr val="tx1"/>
                </a:solidFill>
                <a:latin typeface="Times New Roman" panose="02020603050405020304" pitchFamily="18" charset="0"/>
                <a:ea typeface="Times New Roman" panose="02020603050405020304" pitchFamily="18" charset="0"/>
              </a:rPr>
              <a:t>- teljes jogú polgárai számára 1-2  nemzedéknek biztosította a demokráciát </a:t>
            </a:r>
          </a:p>
          <a:p>
            <a:pPr>
              <a:spcAft>
                <a:spcPts val="0"/>
              </a:spcAft>
            </a:pPr>
            <a:r>
              <a:rPr lang="hu-HU" dirty="0">
                <a:solidFill>
                  <a:schemeClr val="tx1"/>
                </a:solidFill>
                <a:latin typeface="Times New Roman" panose="02020603050405020304" pitchFamily="18" charset="0"/>
                <a:ea typeface="Times New Roman" panose="02020603050405020304" pitchFamily="18" charset="0"/>
              </a:rPr>
              <a:t>- de: a rabszolgamunkán alapuló árutermelés miatt ellentétek kialakulása.</a:t>
            </a:r>
            <a:endParaRPr lang="hu-HU"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3336579"/>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Periklész építkezései </a:t>
            </a:r>
          </a:p>
        </p:txBody>
      </p:sp>
      <p:sp>
        <p:nvSpPr>
          <p:cNvPr id="6" name="Text Box 4">
            <a:extLst>
              <a:ext uri="{FF2B5EF4-FFF2-40B4-BE49-F238E27FC236}">
                <a16:creationId xmlns:a16="http://schemas.microsoft.com/office/drawing/2014/main" id="{672B6DBA-508C-4543-8ABA-EFBA373545CE}"/>
              </a:ext>
            </a:extLst>
          </p:cNvPr>
          <p:cNvSpPr txBox="1">
            <a:spLocks noChangeArrowheads="1"/>
          </p:cNvSpPr>
          <p:nvPr/>
        </p:nvSpPr>
        <p:spPr bwMode="auto">
          <a:xfrm>
            <a:off x="180773" y="998538"/>
            <a:ext cx="8783713" cy="99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rPr>
              <a:t>Athén</a:t>
            </a:r>
            <a:br>
              <a:rPr lang="hu-HU" altLang="hu-HU" sz="2400" b="1" dirty="0">
                <a:latin typeface="Cambria" panose="02040503050406030204" pitchFamily="18" charset="0"/>
              </a:rPr>
            </a:br>
            <a:r>
              <a:rPr lang="hu-HU" altLang="hu-HU" sz="2400" b="1" dirty="0">
                <a:latin typeface="Cambria" panose="02040503050406030204" pitchFamily="18" charset="0"/>
              </a:rPr>
              <a:t>	</a:t>
            </a:r>
            <a:r>
              <a:rPr lang="hu-HU" altLang="hu-HU" sz="2400" b="1" dirty="0">
                <a:latin typeface="Cambria" panose="02040503050406030204" pitchFamily="18" charset="0"/>
                <a:sym typeface="Wingdings" panose="05000000000000000000" pitchFamily="2" charset="2"/>
              </a:rPr>
              <a:t> óriási </a:t>
            </a:r>
            <a:r>
              <a:rPr lang="hu-HU" altLang="hu-HU" sz="2400" b="1" dirty="0">
                <a:highlight>
                  <a:srgbClr val="000000"/>
                </a:highlight>
                <a:latin typeface="Cambria" panose="02040503050406030204" pitchFamily="18" charset="0"/>
                <a:sym typeface="Wingdings" panose="05000000000000000000" pitchFamily="2" charset="2"/>
                <a:hlinkClick r:id="rId3"/>
              </a:rPr>
              <a:t>építkezések</a:t>
            </a:r>
            <a:endParaRPr lang="hu-HU" altLang="hu-HU" sz="2400" dirty="0">
              <a:highlight>
                <a:srgbClr val="000000"/>
              </a:highlight>
              <a:latin typeface="Cambria" panose="02040503050406030204" pitchFamily="18" charset="0"/>
              <a:cs typeface="Arial" panose="020B0604020202020204" pitchFamily="34" charset="0"/>
            </a:endParaRPr>
          </a:p>
        </p:txBody>
      </p:sp>
      <p:sp>
        <p:nvSpPr>
          <p:cNvPr id="7" name="Text Box 4">
            <a:extLst>
              <a:ext uri="{FF2B5EF4-FFF2-40B4-BE49-F238E27FC236}">
                <a16:creationId xmlns:a16="http://schemas.microsoft.com/office/drawing/2014/main" id="{4A63069C-3C58-44BB-A5AB-8F7246DC0AF3}"/>
              </a:ext>
            </a:extLst>
          </p:cNvPr>
          <p:cNvSpPr txBox="1">
            <a:spLocks noChangeArrowheads="1"/>
          </p:cNvSpPr>
          <p:nvPr/>
        </p:nvSpPr>
        <p:spPr bwMode="auto">
          <a:xfrm>
            <a:off x="2720792" y="4869160"/>
            <a:ext cx="1388661" cy="198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SzPct val="45000"/>
              <a:buFontTx/>
              <a:buNone/>
            </a:pPr>
            <a:r>
              <a:rPr lang="hu-HU" altLang="hu-HU" b="1" dirty="0">
                <a:latin typeface="Cambria" panose="02040503050406030204" pitchFamily="18" charset="0"/>
              </a:rPr>
              <a:t>Pheidiasz alkotásai:</a:t>
            </a:r>
          </a:p>
          <a:p>
            <a:pPr algn="ctr">
              <a:buClrTx/>
              <a:buSzPct val="45000"/>
              <a:buFontTx/>
              <a:buNone/>
            </a:pPr>
            <a:r>
              <a:rPr lang="hu-HU" altLang="hu-HU" b="1" dirty="0">
                <a:latin typeface="Cambria" panose="02040503050406030204" pitchFamily="18" charset="0"/>
              </a:rPr>
              <a:t>Athéné szobra, </a:t>
            </a:r>
            <a:br>
              <a:rPr lang="hu-HU" altLang="hu-HU" b="1" dirty="0">
                <a:latin typeface="Cambria" panose="02040503050406030204" pitchFamily="18" charset="0"/>
              </a:rPr>
            </a:br>
            <a:r>
              <a:rPr lang="hu-HU" altLang="hu-HU" b="1" dirty="0">
                <a:latin typeface="Cambria" panose="02040503050406030204" pitchFamily="18" charset="0"/>
              </a:rPr>
              <a:t>és a Parthenón fríze</a:t>
            </a:r>
          </a:p>
        </p:txBody>
      </p:sp>
      <p:pic>
        <p:nvPicPr>
          <p:cNvPr id="9" name="Picture 2" descr="Képtalálat a következőre: „parthenon”">
            <a:extLst>
              <a:ext uri="{FF2B5EF4-FFF2-40B4-BE49-F238E27FC236}">
                <a16:creationId xmlns:a16="http://schemas.microsoft.com/office/drawing/2014/main" id="{74219DFF-BF11-458F-977A-7BF555BBB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433" y="1124745"/>
            <a:ext cx="4852093" cy="3222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éptalálat a következőre: „parthenon fríz”">
            <a:extLst>
              <a:ext uri="{FF2B5EF4-FFF2-40B4-BE49-F238E27FC236}">
                <a16:creationId xmlns:a16="http://schemas.microsoft.com/office/drawing/2014/main" id="{6EDD6274-FCE2-4582-A34A-546F4F210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433" y="4029569"/>
            <a:ext cx="4853073" cy="28284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éptalálat a következőre: „pheidiász athéné szobor”">
            <a:extLst>
              <a:ext uri="{FF2B5EF4-FFF2-40B4-BE49-F238E27FC236}">
                <a16:creationId xmlns:a16="http://schemas.microsoft.com/office/drawing/2014/main" id="{CC07677B-A23A-4198-AE1C-B576832C2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991918"/>
            <a:ext cx="2541280" cy="486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65151"/>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5A86F8B9-888B-4D1A-B815-2735A3A6C48A}"/>
              </a:ext>
            </a:extLst>
          </p:cNvPr>
          <p:cNvSpPr>
            <a:spLocks noGrp="1" noChangeArrowheads="1"/>
          </p:cNvSpPr>
          <p:nvPr>
            <p:ph type="title"/>
          </p:nvPr>
        </p:nvSpPr>
        <p:spPr>
          <a:xfrm>
            <a:off x="0" y="0"/>
            <a:ext cx="9144000" cy="549275"/>
          </a:xfrm>
        </p:spPr>
        <p:txBody>
          <a:bodyPr/>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altLang="hu-HU" sz="2400" b="1" dirty="0">
                <a:solidFill>
                  <a:srgbClr val="FCA11F"/>
                </a:solidFill>
                <a:latin typeface="Cambria" panose="02040503050406030204" pitchFamily="18" charset="0"/>
              </a:rPr>
              <a:t>A kor kulturális központja, Athén </a:t>
            </a:r>
          </a:p>
        </p:txBody>
      </p:sp>
      <p:sp>
        <p:nvSpPr>
          <p:cNvPr id="9" name="Text Box 2">
            <a:extLst>
              <a:ext uri="{FF2B5EF4-FFF2-40B4-BE49-F238E27FC236}">
                <a16:creationId xmlns:a16="http://schemas.microsoft.com/office/drawing/2014/main" id="{CB8FF5C3-9F63-4C5B-8B84-94312A42A699}"/>
              </a:ext>
            </a:extLst>
          </p:cNvPr>
          <p:cNvSpPr txBox="1">
            <a:spLocks noChangeArrowheads="1"/>
          </p:cNvSpPr>
          <p:nvPr/>
        </p:nvSpPr>
        <p:spPr bwMode="auto">
          <a:xfrm>
            <a:off x="179512" y="1052514"/>
            <a:ext cx="8784976" cy="1584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buSzPct val="80000"/>
              <a:buFont typeface="Wingdings" panose="05000000000000000000" pitchFamily="2" charset="2"/>
              <a:buChar char="§"/>
              <a:tabLst/>
            </a:pPr>
            <a:r>
              <a:rPr lang="hu-HU" altLang="hu-HU" sz="2400" b="1" dirty="0">
                <a:solidFill>
                  <a:schemeClr val="tx1"/>
                </a:solidFill>
                <a:latin typeface="Cambria" panose="02040503050406030204" pitchFamily="18" charset="0"/>
              </a:rPr>
              <a:t>Az építkezések</a:t>
            </a:r>
            <a:br>
              <a:rPr lang="hu-HU" altLang="hu-HU" sz="2400" b="1" dirty="0">
                <a:solidFill>
                  <a:schemeClr val="tx1"/>
                </a:solidFill>
                <a:latin typeface="Cambria" panose="02040503050406030204" pitchFamily="18" charset="0"/>
              </a:rPr>
            </a:br>
            <a:r>
              <a:rPr lang="hu-HU" altLang="hu-HU" sz="2400" b="1" dirty="0">
                <a:solidFill>
                  <a:schemeClr val="tx1"/>
                </a:solidFill>
                <a:latin typeface="Cambria" panose="02040503050406030204" pitchFamily="18" charset="0"/>
              </a:rPr>
              <a:t>	</a:t>
            </a:r>
            <a:r>
              <a:rPr lang="hu-HU" altLang="hu-HU" sz="2400" b="1" dirty="0">
                <a:solidFill>
                  <a:schemeClr val="tx1"/>
                </a:solidFill>
                <a:latin typeface="Cambria" panose="02040503050406030204" pitchFamily="18" charset="0"/>
                <a:sym typeface="Wingdings" panose="05000000000000000000" pitchFamily="2" charset="2"/>
              </a:rPr>
              <a:t> Parthenón</a:t>
            </a:r>
            <a:br>
              <a:rPr lang="hu-HU" altLang="hu-HU" sz="2400" b="1" dirty="0">
                <a:solidFill>
                  <a:schemeClr val="tx1"/>
                </a:solidFill>
                <a:latin typeface="Cambria" panose="02040503050406030204" pitchFamily="18" charset="0"/>
                <a:sym typeface="Wingdings" panose="05000000000000000000" pitchFamily="2" charset="2"/>
              </a:rPr>
            </a:br>
            <a:r>
              <a:rPr lang="hu-HU" altLang="hu-HU" sz="2400" dirty="0">
                <a:solidFill>
                  <a:schemeClr val="tx1"/>
                </a:solidFill>
                <a:latin typeface="Cambria" panose="02040503050406030204" pitchFamily="18" charset="0"/>
                <a:sym typeface="Wingdings" panose="05000000000000000000" pitchFamily="2" charset="2"/>
              </a:rPr>
              <a:t>		- Athén fő temploma</a:t>
            </a:r>
            <a:br>
              <a:rPr lang="hu-HU" altLang="hu-HU" sz="2400" dirty="0">
                <a:solidFill>
                  <a:schemeClr val="tx1"/>
                </a:solidFill>
                <a:latin typeface="Cambria" panose="02040503050406030204" pitchFamily="18" charset="0"/>
                <a:sym typeface="Wingdings" panose="05000000000000000000" pitchFamily="2" charset="2"/>
              </a:rPr>
            </a:br>
            <a:r>
              <a:rPr lang="hu-HU" altLang="hu-HU" sz="2400" dirty="0">
                <a:solidFill>
                  <a:schemeClr val="tx1"/>
                </a:solidFill>
                <a:latin typeface="Cambria" panose="02040503050406030204" pitchFamily="18" charset="0"/>
                <a:sym typeface="Wingdings" panose="05000000000000000000" pitchFamily="2" charset="2"/>
              </a:rPr>
              <a:t>		- </a:t>
            </a:r>
            <a:r>
              <a:rPr lang="hu-HU" altLang="hu-HU" sz="2400" b="1" dirty="0">
                <a:solidFill>
                  <a:schemeClr val="tx1"/>
                </a:solidFill>
                <a:latin typeface="Cambria" panose="02040503050406030204" pitchFamily="18" charset="0"/>
                <a:sym typeface="Wingdings" panose="05000000000000000000" pitchFamily="2" charset="2"/>
              </a:rPr>
              <a:t>Pheidiasz: </a:t>
            </a:r>
            <a:r>
              <a:rPr lang="hu-HU" altLang="hu-HU" sz="2400" dirty="0">
                <a:solidFill>
                  <a:schemeClr val="tx1"/>
                </a:solidFill>
                <a:latin typeface="Cambria" panose="02040503050406030204" pitchFamily="18" charset="0"/>
                <a:sym typeface="Wingdings" panose="05000000000000000000" pitchFamily="2" charset="2"/>
              </a:rPr>
              <a:t>Athéné szobra + a domborművek</a:t>
            </a:r>
            <a:endParaRPr lang="hu-HU" altLang="hu-HU" sz="2400" dirty="0">
              <a:solidFill>
                <a:schemeClr val="tx1"/>
              </a:solidFill>
              <a:latin typeface="Cambria" panose="02040503050406030204" pitchFamily="18" charset="0"/>
            </a:endParaRPr>
          </a:p>
        </p:txBody>
      </p:sp>
      <p:sp>
        <p:nvSpPr>
          <p:cNvPr id="12" name="Text Box 4">
            <a:extLst>
              <a:ext uri="{FF2B5EF4-FFF2-40B4-BE49-F238E27FC236}">
                <a16:creationId xmlns:a16="http://schemas.microsoft.com/office/drawing/2014/main" id="{E6EDA6CA-1F9A-439F-8DC9-984A04E5C2E5}"/>
              </a:ext>
            </a:extLst>
          </p:cNvPr>
          <p:cNvSpPr txBox="1">
            <a:spLocks noChangeArrowheads="1"/>
          </p:cNvSpPr>
          <p:nvPr/>
        </p:nvSpPr>
        <p:spPr bwMode="auto">
          <a:xfrm>
            <a:off x="13699" y="6525344"/>
            <a:ext cx="9130300" cy="332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r>
              <a:rPr lang="hu-HU" altLang="hu-HU" b="1" dirty="0">
                <a:latin typeface="Cambria" panose="02040503050406030204" pitchFamily="18" charset="0"/>
              </a:rPr>
              <a:t>Athéné szobrának (Nashville, USA) és templomának rekonstrukciója</a:t>
            </a:r>
          </a:p>
        </p:txBody>
      </p:sp>
      <p:pic>
        <p:nvPicPr>
          <p:cNvPr id="4" name="Kép 3">
            <a:extLst>
              <a:ext uri="{FF2B5EF4-FFF2-40B4-BE49-F238E27FC236}">
                <a16:creationId xmlns:a16="http://schemas.microsoft.com/office/drawing/2014/main" id="{FE1AA5A1-3E1F-429E-B594-5AEC1193DC01}"/>
              </a:ext>
            </a:extLst>
          </p:cNvPr>
          <p:cNvPicPr>
            <a:picLocks noChangeAspect="1"/>
          </p:cNvPicPr>
          <p:nvPr/>
        </p:nvPicPr>
        <p:blipFill rotWithShape="1">
          <a:blip r:embed="rId3">
            <a:extLst>
              <a:ext uri="{28A0092B-C50C-407E-A947-70E740481C1C}">
                <a14:useLocalDpi xmlns:a14="http://schemas.microsoft.com/office/drawing/2010/main" val="0"/>
              </a:ext>
            </a:extLst>
          </a:blip>
          <a:srcRect l="9390" t="6810" r="10792" b="6266"/>
          <a:stretch/>
        </p:blipFill>
        <p:spPr>
          <a:xfrm>
            <a:off x="3325442" y="2636912"/>
            <a:ext cx="5698564" cy="3888432"/>
          </a:xfrm>
          <a:prstGeom prst="rect">
            <a:avLst/>
          </a:prstGeom>
        </p:spPr>
      </p:pic>
      <p:pic>
        <p:nvPicPr>
          <p:cNvPr id="3076" name="Picture 4" descr="Képtalálat a következőre: „parthenon athena statue reconstruction”">
            <a:extLst>
              <a:ext uri="{FF2B5EF4-FFF2-40B4-BE49-F238E27FC236}">
                <a16:creationId xmlns:a16="http://schemas.microsoft.com/office/drawing/2014/main" id="{7A971C03-2C74-4DC5-87FC-08379E6E1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456"/>
          <a:stretch/>
        </p:blipFill>
        <p:spPr bwMode="auto">
          <a:xfrm>
            <a:off x="0" y="2636912"/>
            <a:ext cx="332544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96250"/>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7" name="Text Box 4">
            <a:extLst>
              <a:ext uri="{FF2B5EF4-FFF2-40B4-BE49-F238E27FC236}">
                <a16:creationId xmlns:a16="http://schemas.microsoft.com/office/drawing/2014/main" id="{8DBB19C2-C52B-4621-AEAD-67BE38CDD543}"/>
              </a:ext>
            </a:extLst>
          </p:cNvPr>
          <p:cNvSpPr txBox="1">
            <a:spLocks noChangeArrowheads="1"/>
          </p:cNvSpPr>
          <p:nvPr/>
        </p:nvSpPr>
        <p:spPr bwMode="auto">
          <a:xfrm>
            <a:off x="202921" y="908720"/>
            <a:ext cx="8783713" cy="568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cs typeface="Arial" panose="020B0604020202020204" pitchFamily="34" charset="0"/>
              </a:rPr>
              <a:t>Gazdasági és társadalmi változások: </a:t>
            </a:r>
            <a:br>
              <a:rPr lang="hu-HU" altLang="hu-HU" sz="2400" b="1"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mezőgazdaság: szőlő, olajbogyó, gyümölcs, zöldség</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ipar: kerámiagyártás, fémipar, hajóépítés</a:t>
            </a:r>
            <a:endParaRPr lang="hu-HU" altLang="hu-HU" sz="2400" b="1" dirty="0">
              <a:latin typeface="Cambria" panose="02040503050406030204" pitchFamily="18" charset="0"/>
              <a:sym typeface="Wingdings" panose="05000000000000000000" pitchFamily="2" charset="2"/>
            </a:endParaRPr>
          </a:p>
          <a:p>
            <a:pPr eaLnBrk="1" hangingPunct="1">
              <a:spcBef>
                <a:spcPct val="0"/>
              </a:spcBef>
              <a:spcAft>
                <a:spcPts val="575"/>
              </a:spcAft>
              <a:tabLst/>
            </a:pPr>
            <a:r>
              <a:rPr lang="hu-HU" altLang="hu-HU" sz="2400" dirty="0">
                <a:latin typeface="Cambria" panose="02040503050406030204" pitchFamily="18" charset="0"/>
                <a:sym typeface="Wingdings" panose="05000000000000000000" pitchFamily="2" charset="2"/>
              </a:rPr>
              <a:t>        kereskedelem: a legfontosabb</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rabszolgák: száma nő</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p>
          <a:p>
            <a:pPr marL="342900" indent="-342900" eaLnBrk="1" hangingPunct="1">
              <a:spcBef>
                <a:spcPct val="0"/>
              </a:spcBef>
              <a:spcAft>
                <a:spcPts val="575"/>
              </a:spcAft>
              <a:buFont typeface="Wingdings" panose="05000000000000000000" pitchFamily="2" charset="2"/>
              <a:buChar char="§"/>
              <a:tabLst/>
            </a:pPr>
            <a:r>
              <a:rPr lang="hu-HU" altLang="hu-HU" sz="2400" dirty="0">
                <a:latin typeface="Cambria" panose="02040503050406030204" pitchFamily="18" charset="0"/>
                <a:sym typeface="Wingdings" panose="05000000000000000000" pitchFamily="2" charset="2"/>
              </a:rPr>
              <a:t></a:t>
            </a:r>
            <a:r>
              <a:rPr lang="hu-HU" altLang="hu-HU" sz="2400" b="1" dirty="0">
                <a:latin typeface="Cambria" panose="02040503050406030204" pitchFamily="18" charset="0"/>
                <a:sym typeface="Wingdings" panose="05000000000000000000" pitchFamily="2" charset="2"/>
              </a:rPr>
              <a:t> vagyoni különbségek</a:t>
            </a:r>
          </a:p>
          <a:p>
            <a:pPr eaLnBrk="1" hangingPunct="1">
              <a:spcBef>
                <a:spcPct val="0"/>
              </a:spcBef>
              <a:spcAft>
                <a:spcPts val="575"/>
              </a:spcAft>
              <a:tabLst/>
            </a:pPr>
            <a:r>
              <a:rPr lang="hu-HU" altLang="hu-HU" sz="2400" b="1" dirty="0">
                <a:latin typeface="Cambria" panose="02040503050406030204" pitchFamily="18" charset="0"/>
                <a:sym typeface="Wingdings" panose="05000000000000000000" pitchFamily="2" charset="2"/>
              </a:rPr>
              <a:t>növekedése</a:t>
            </a:r>
          </a:p>
          <a:p>
            <a:pPr marL="342900" indent="-342900" eaLnBrk="1" hangingPunct="1">
              <a:spcBef>
                <a:spcPct val="0"/>
              </a:spcBef>
              <a:spcAft>
                <a:spcPts val="575"/>
              </a:spcAft>
              <a:buFont typeface="Wingdings" panose="05000000000000000000" pitchFamily="2" charset="2"/>
              <a:buChar char="à"/>
              <a:tabLst/>
            </a:pPr>
            <a:r>
              <a:rPr lang="hu-HU" altLang="hu-HU" sz="2400" dirty="0">
                <a:latin typeface="Cambria" panose="02040503050406030204" pitchFamily="18" charset="0"/>
                <a:sym typeface="Wingdings" panose="05000000000000000000" pitchFamily="2" charset="2"/>
              </a:rPr>
              <a:t>Ez előbb-utóbb </a:t>
            </a:r>
          </a:p>
          <a:p>
            <a:pPr eaLnBrk="1" hangingPunct="1">
              <a:spcBef>
                <a:spcPct val="0"/>
              </a:spcBef>
              <a:spcAft>
                <a:spcPts val="575"/>
              </a:spcAft>
              <a:tabLst/>
            </a:pPr>
            <a:r>
              <a:rPr lang="hu-HU" altLang="hu-HU" sz="2400" dirty="0">
                <a:latin typeface="Cambria" panose="02040503050406030204" pitchFamily="18" charset="0"/>
                <a:sym typeface="Wingdings" panose="05000000000000000000" pitchFamily="2" charset="2"/>
              </a:rPr>
              <a:t>p</a:t>
            </a:r>
            <a:r>
              <a:rPr lang="hu-HU" altLang="hu-HU" sz="2400">
                <a:latin typeface="Cambria" panose="02040503050406030204" pitchFamily="18" charset="0"/>
                <a:sym typeface="Wingdings" panose="05000000000000000000" pitchFamily="2" charset="2"/>
              </a:rPr>
              <a:t>roblémákat </a:t>
            </a:r>
            <a:r>
              <a:rPr lang="hu-HU" altLang="hu-HU" sz="2400" dirty="0">
                <a:latin typeface="Cambria" panose="02040503050406030204" pitchFamily="18" charset="0"/>
                <a:sym typeface="Wingdings" panose="05000000000000000000" pitchFamily="2" charset="2"/>
              </a:rPr>
              <a:t>fog okozni</a:t>
            </a:r>
          </a:p>
          <a:p>
            <a:pPr marL="342900" indent="-342900" eaLnBrk="1" hangingPunct="1">
              <a:spcBef>
                <a:spcPct val="0"/>
              </a:spcBef>
              <a:spcAft>
                <a:spcPts val="575"/>
              </a:spcAft>
              <a:buFont typeface="Wingdings" panose="05000000000000000000" pitchFamily="2" charset="2"/>
              <a:buChar char="§"/>
              <a:tabLst/>
            </a:pPr>
            <a:endParaRPr lang="hu-HU" altLang="hu-HU" sz="2400" dirty="0">
              <a:latin typeface="Cambria" panose="02040503050406030204" pitchFamily="18" charset="0"/>
              <a:cs typeface="Arial" panose="020B0604020202020204" pitchFamily="34" charset="0"/>
            </a:endParaRPr>
          </a:p>
        </p:txBody>
      </p:sp>
      <p:pic>
        <p:nvPicPr>
          <p:cNvPr id="9" name="Kép 8">
            <a:extLst>
              <a:ext uri="{FF2B5EF4-FFF2-40B4-BE49-F238E27FC236}">
                <a16:creationId xmlns:a16="http://schemas.microsoft.com/office/drawing/2014/main" id="{4C965770-7489-4A18-8612-D7229B204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79" y="3140968"/>
            <a:ext cx="4752956" cy="3655177"/>
          </a:xfrm>
          <a:prstGeom prst="rect">
            <a:avLst/>
          </a:prstGeom>
          <a:effectLst>
            <a:glow rad="25400">
              <a:schemeClr val="accent2">
                <a:satMod val="175000"/>
                <a:alpha val="10000"/>
              </a:schemeClr>
            </a:glow>
            <a:outerShdw blurRad="254000" dir="2700000" algn="tl" rotWithShape="0">
              <a:schemeClr val="accent1">
                <a:lumMod val="40000"/>
                <a:lumOff val="60000"/>
                <a:alpha val="90000"/>
              </a:schemeClr>
            </a:outerShdw>
          </a:effectLst>
        </p:spPr>
      </p:pic>
    </p:spTree>
    <p:extLst>
      <p:ext uri="{BB962C8B-B14F-4D97-AF65-F5344CB8AC3E}">
        <p14:creationId xmlns:p14="http://schemas.microsoft.com/office/powerpoint/2010/main" val="112782760"/>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3C245A4D-0A6E-4BBD-A90A-132DE7885FD7}"/>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err="1">
                <a:solidFill>
                  <a:srgbClr val="FF950E"/>
                </a:solidFill>
                <a:latin typeface="Cambria" panose="02040503050406030204" pitchFamily="18" charset="0"/>
              </a:rPr>
              <a:t>Metoikoszok</a:t>
            </a:r>
            <a:r>
              <a:rPr lang="hu-HU" altLang="hu-HU" sz="2400" b="1" dirty="0">
                <a:solidFill>
                  <a:srgbClr val="FF950E"/>
                </a:solidFill>
                <a:latin typeface="Cambria" panose="02040503050406030204" pitchFamily="18" charset="0"/>
              </a:rPr>
              <a:t> és rabszolgák </a:t>
            </a:r>
          </a:p>
        </p:txBody>
      </p:sp>
      <p:sp>
        <p:nvSpPr>
          <p:cNvPr id="6" name="Text Box 5">
            <a:extLst>
              <a:ext uri="{FF2B5EF4-FFF2-40B4-BE49-F238E27FC236}">
                <a16:creationId xmlns:a16="http://schemas.microsoft.com/office/drawing/2014/main" id="{BBB35860-C7EB-4973-824A-E348D98B8D0A}"/>
              </a:ext>
            </a:extLst>
          </p:cNvPr>
          <p:cNvSpPr txBox="1">
            <a:spLocks noChangeArrowheads="1"/>
          </p:cNvSpPr>
          <p:nvPr/>
        </p:nvSpPr>
        <p:spPr bwMode="auto">
          <a:xfrm>
            <a:off x="0" y="649473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hu-HU" altLang="hu-HU" b="1" dirty="0">
                <a:latin typeface="Cambria" panose="02040503050406030204" pitchFamily="18" charset="0"/>
              </a:rPr>
              <a:t>Kovács – Kereskedő mérlegel</a:t>
            </a:r>
          </a:p>
        </p:txBody>
      </p:sp>
      <p:sp>
        <p:nvSpPr>
          <p:cNvPr id="11" name="Text Box 4">
            <a:extLst>
              <a:ext uri="{FF2B5EF4-FFF2-40B4-BE49-F238E27FC236}">
                <a16:creationId xmlns:a16="http://schemas.microsoft.com/office/drawing/2014/main" id="{324AD934-F934-4A61-B529-51675CBE8A13}"/>
              </a:ext>
            </a:extLst>
          </p:cNvPr>
          <p:cNvSpPr txBox="1">
            <a:spLocks noChangeArrowheads="1"/>
          </p:cNvSpPr>
          <p:nvPr/>
        </p:nvSpPr>
        <p:spPr bwMode="auto">
          <a:xfrm>
            <a:off x="180773" y="998538"/>
            <a:ext cx="8783714" cy="2286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pPr>
            <a:r>
              <a:rPr lang="hu-HU" altLang="hu-HU" sz="2400" b="1" dirty="0" err="1">
                <a:latin typeface="Cambria" panose="02040503050406030204" pitchFamily="18" charset="0"/>
                <a:cs typeface="Arial" panose="020B0604020202020204" pitchFamily="34" charset="0"/>
              </a:rPr>
              <a:t>Metoikoszok</a:t>
            </a:r>
            <a:br>
              <a:rPr lang="hu-HU" altLang="hu-HU" sz="2400" b="1" dirty="0">
                <a:latin typeface="Cambria" panose="02040503050406030204" pitchFamily="18" charset="0"/>
                <a:cs typeface="Arial" panose="020B0604020202020204" pitchFamily="34" charset="0"/>
              </a:rPr>
            </a:br>
            <a:r>
              <a:rPr lang="hu-HU" altLang="hu-HU" sz="2400" b="1" dirty="0">
                <a:latin typeface="Cambria" panose="02040503050406030204" pitchFamily="18" charset="0"/>
                <a:cs typeface="Arial" panose="020B0604020202020204" pitchFamily="34" charset="0"/>
              </a:rPr>
              <a:t>	</a:t>
            </a:r>
            <a:r>
              <a:rPr lang="hu-HU" altLang="hu-HU" sz="2400" b="1" dirty="0">
                <a:latin typeface="Cambria" panose="02040503050406030204" pitchFamily="18" charset="0"/>
                <a:cs typeface="Arial" panose="020B0604020202020204" pitchFamily="34" charset="0"/>
                <a:sym typeface="Wingdings" panose="05000000000000000000" pitchFamily="2" charset="2"/>
              </a:rPr>
              <a:t> ipar, kereskedelem</a:t>
            </a:r>
            <a:br>
              <a:rPr lang="hu-HU" altLang="hu-HU" sz="2400" b="1" dirty="0">
                <a:latin typeface="Cambria" panose="02040503050406030204" pitchFamily="18" charset="0"/>
                <a:cs typeface="Arial" panose="020B0604020202020204" pitchFamily="34" charset="0"/>
                <a:sym typeface="Wingdings" panose="05000000000000000000" pitchFamily="2" charset="2"/>
              </a:rPr>
            </a:br>
            <a:r>
              <a:rPr lang="hu-HU" altLang="hu-HU" sz="2400" b="1" dirty="0">
                <a:latin typeface="Cambria" panose="02040503050406030204" pitchFamily="18" charset="0"/>
                <a:cs typeface="Arial" panose="020B0604020202020204" pitchFamily="34" charset="0"/>
                <a:sym typeface="Wingdings" panose="05000000000000000000" pitchFamily="2" charset="2"/>
              </a:rPr>
              <a:t>		</a:t>
            </a:r>
            <a:r>
              <a:rPr lang="hu-HU" altLang="hu-HU" sz="2400" dirty="0">
                <a:latin typeface="Cambria" panose="02040503050406030204" pitchFamily="18" charset="0"/>
                <a:cs typeface="Arial" panose="020B0604020202020204" pitchFamily="34" charset="0"/>
                <a:sym typeface="Wingdings" panose="05000000000000000000" pitchFamily="2" charset="2"/>
              </a:rPr>
              <a:t>- sokan gazdagok</a:t>
            </a:r>
            <a:br>
              <a:rPr lang="hu-HU" altLang="hu-HU" sz="2400" dirty="0">
                <a:latin typeface="Cambria" panose="02040503050406030204" pitchFamily="18" charset="0"/>
                <a:cs typeface="Arial" panose="020B0604020202020204" pitchFamily="34" charset="0"/>
                <a:sym typeface="Wingdings" panose="05000000000000000000" pitchFamily="2" charset="2"/>
              </a:rPr>
            </a:br>
            <a:r>
              <a:rPr lang="hu-HU" altLang="hu-HU" sz="2400" dirty="0">
                <a:latin typeface="Cambria" panose="02040503050406030204" pitchFamily="18" charset="0"/>
                <a:cs typeface="Arial" panose="020B0604020202020204" pitchFamily="34" charset="0"/>
                <a:sym typeface="Wingdings" panose="05000000000000000000" pitchFamily="2" charset="2"/>
              </a:rPr>
              <a:t>		- katonáskodás</a:t>
            </a:r>
            <a:br>
              <a:rPr lang="hu-HU" altLang="hu-HU" sz="2400" dirty="0">
                <a:latin typeface="Cambria" panose="02040503050406030204" pitchFamily="18" charset="0"/>
                <a:cs typeface="Arial" panose="020B0604020202020204" pitchFamily="34" charset="0"/>
                <a:sym typeface="Wingdings" panose="05000000000000000000" pitchFamily="2" charset="2"/>
              </a:rPr>
            </a:br>
            <a:r>
              <a:rPr lang="hu-HU" altLang="hu-HU" sz="2400" dirty="0">
                <a:latin typeface="Cambria" panose="02040503050406030204" pitchFamily="18" charset="0"/>
                <a:cs typeface="Arial" panose="020B0604020202020204" pitchFamily="34" charset="0"/>
                <a:sym typeface="Wingdings" panose="05000000000000000000" pitchFamily="2" charset="2"/>
              </a:rPr>
              <a:t>		- nincs politikai joguk</a:t>
            </a:r>
            <a:br>
              <a:rPr lang="hu-HU" altLang="hu-HU" sz="2400" dirty="0">
                <a:latin typeface="Cambria" panose="02040503050406030204" pitchFamily="18" charset="0"/>
                <a:cs typeface="Arial" panose="020B0604020202020204" pitchFamily="34" charset="0"/>
                <a:sym typeface="Wingdings" panose="05000000000000000000" pitchFamily="2" charset="2"/>
              </a:rPr>
            </a:br>
            <a:r>
              <a:rPr lang="hu-HU" altLang="hu-HU" sz="2400" dirty="0">
                <a:latin typeface="Cambria" panose="02040503050406030204" pitchFamily="18" charset="0"/>
                <a:cs typeface="Arial" panose="020B0604020202020204" pitchFamily="34" charset="0"/>
                <a:sym typeface="Wingdings" panose="05000000000000000000" pitchFamily="2" charset="2"/>
              </a:rPr>
              <a:t>			= nem lehet birtokuk, ingatlanuk</a:t>
            </a:r>
            <a:endParaRPr lang="hu-HU" altLang="hu-HU" sz="2400" dirty="0">
              <a:latin typeface="Cambria" panose="02040503050406030204" pitchFamily="18" charset="0"/>
            </a:endParaRPr>
          </a:p>
          <a:p>
            <a:pPr marL="342900" indent="-342900" eaLnBrk="1" hangingPunct="1">
              <a:spcBef>
                <a:spcPct val="0"/>
              </a:spcBef>
              <a:spcAft>
                <a:spcPts val="575"/>
              </a:spcAft>
              <a:buFont typeface="Wingdings" panose="05000000000000000000" pitchFamily="2" charset="2"/>
              <a:buChar char="§"/>
            </a:pPr>
            <a:endParaRPr lang="hu-HU" altLang="hu-HU" sz="2400" b="1" dirty="0">
              <a:latin typeface="Cambria" panose="02040503050406030204" pitchFamily="18" charset="0"/>
              <a:cs typeface="Arial" panose="020B0604020202020204" pitchFamily="34" charset="0"/>
            </a:endParaRPr>
          </a:p>
        </p:txBody>
      </p:sp>
      <p:pic>
        <p:nvPicPr>
          <p:cNvPr id="5122" name="Picture 2" descr="Képtalálat a következőre: „ancient greek blacksmith”">
            <a:extLst>
              <a:ext uri="{FF2B5EF4-FFF2-40B4-BE49-F238E27FC236}">
                <a16:creationId xmlns:a16="http://schemas.microsoft.com/office/drawing/2014/main" id="{A19C0CAC-0463-4836-9F78-68816C4B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3256101" cy="3209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pcsolódó kép">
            <a:extLst>
              <a:ext uri="{FF2B5EF4-FFF2-40B4-BE49-F238E27FC236}">
                <a16:creationId xmlns:a16="http://schemas.microsoft.com/office/drawing/2014/main" id="{0CBC406E-6FDE-45C1-AD08-948BCFE59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885" y="3284983"/>
            <a:ext cx="5135602" cy="3209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áblázat 2">
            <a:extLst>
              <a:ext uri="{FF2B5EF4-FFF2-40B4-BE49-F238E27FC236}">
                <a16:creationId xmlns:a16="http://schemas.microsoft.com/office/drawing/2014/main" id="{0FECE424-3624-4017-91C8-9179F1B3D327}"/>
              </a:ext>
            </a:extLst>
          </p:cNvPr>
          <p:cNvGraphicFramePr>
            <a:graphicFrameLocks noGrp="1"/>
          </p:cNvGraphicFramePr>
          <p:nvPr/>
        </p:nvGraphicFramePr>
        <p:xfrm>
          <a:off x="4398394" y="1131468"/>
          <a:ext cx="4566093" cy="1097280"/>
        </p:xfrm>
        <a:graphic>
          <a:graphicData uri="http://schemas.openxmlformats.org/drawingml/2006/table">
            <a:tbl>
              <a:tblPr firstRow="1" bandRow="1">
                <a:tableStyleId>{5C22544A-7EE6-4342-B048-85BDC9FD1C3A}</a:tableStyleId>
              </a:tblPr>
              <a:tblGrid>
                <a:gridCol w="1635769">
                  <a:extLst>
                    <a:ext uri="{9D8B030D-6E8A-4147-A177-3AD203B41FA5}">
                      <a16:colId xmlns:a16="http://schemas.microsoft.com/office/drawing/2014/main" val="1664800634"/>
                    </a:ext>
                  </a:extLst>
                </a:gridCol>
                <a:gridCol w="1264003">
                  <a:extLst>
                    <a:ext uri="{9D8B030D-6E8A-4147-A177-3AD203B41FA5}">
                      <a16:colId xmlns:a16="http://schemas.microsoft.com/office/drawing/2014/main" val="3114908172"/>
                    </a:ext>
                  </a:extLst>
                </a:gridCol>
                <a:gridCol w="1666321">
                  <a:extLst>
                    <a:ext uri="{9D8B030D-6E8A-4147-A177-3AD203B41FA5}">
                      <a16:colId xmlns:a16="http://schemas.microsoft.com/office/drawing/2014/main" val="3493990094"/>
                    </a:ext>
                  </a:extLst>
                </a:gridCol>
              </a:tblGrid>
              <a:tr h="0">
                <a:tc>
                  <a:txBody>
                    <a:bodyPr/>
                    <a:lstStyle/>
                    <a:p>
                      <a:pPr algn="ctr"/>
                      <a:r>
                        <a:rPr lang="hu-HU" dirty="0">
                          <a:solidFill>
                            <a:schemeClr val="tx1"/>
                          </a:solidFill>
                          <a:latin typeface="Cambria" panose="02040503050406030204" pitchFamily="18" charset="0"/>
                        </a:rPr>
                        <a:t>Év</a:t>
                      </a:r>
                    </a:p>
                  </a:txBody>
                  <a:tcPr/>
                </a:tc>
                <a:tc>
                  <a:txBody>
                    <a:bodyPr/>
                    <a:lstStyle/>
                    <a:p>
                      <a:pPr algn="ctr"/>
                      <a:r>
                        <a:rPr lang="hu-HU" dirty="0">
                          <a:solidFill>
                            <a:schemeClr val="tx1"/>
                          </a:solidFill>
                          <a:latin typeface="Cambria" panose="02040503050406030204" pitchFamily="18" charset="0"/>
                        </a:rPr>
                        <a:t>Polgárok</a:t>
                      </a:r>
                    </a:p>
                  </a:txBody>
                  <a:tcPr/>
                </a:tc>
                <a:tc>
                  <a:txBody>
                    <a:bodyPr/>
                    <a:lstStyle/>
                    <a:p>
                      <a:pPr algn="ctr"/>
                      <a:r>
                        <a:rPr lang="hu-HU" dirty="0" err="1">
                          <a:solidFill>
                            <a:schemeClr val="tx1"/>
                          </a:solidFill>
                          <a:latin typeface="Cambria" panose="02040503050406030204" pitchFamily="18" charset="0"/>
                        </a:rPr>
                        <a:t>Metoikoszok</a:t>
                      </a:r>
                      <a:endParaRPr lang="hu-HU" dirty="0">
                        <a:solidFill>
                          <a:schemeClr val="tx1"/>
                        </a:solidFill>
                        <a:latin typeface="Cambria" panose="02040503050406030204" pitchFamily="18" charset="0"/>
                      </a:endParaRPr>
                    </a:p>
                  </a:txBody>
                  <a:tcPr/>
                </a:tc>
                <a:extLst>
                  <a:ext uri="{0D108BD9-81ED-4DB2-BD59-A6C34878D82A}">
                    <a16:rowId xmlns:a16="http://schemas.microsoft.com/office/drawing/2014/main" val="445859661"/>
                  </a:ext>
                </a:extLst>
              </a:tr>
              <a:tr h="0">
                <a:tc>
                  <a:txBody>
                    <a:bodyPr/>
                    <a:lstStyle/>
                    <a:p>
                      <a:pPr algn="ctr"/>
                      <a:r>
                        <a:rPr lang="hu-HU" dirty="0">
                          <a:solidFill>
                            <a:schemeClr val="tx1"/>
                          </a:solidFill>
                          <a:latin typeface="Cambria" panose="02040503050406030204" pitchFamily="18" charset="0"/>
                        </a:rPr>
                        <a:t>Kr. e. 431</a:t>
                      </a:r>
                    </a:p>
                  </a:txBody>
                  <a:tcPr/>
                </a:tc>
                <a:tc>
                  <a:txBody>
                    <a:bodyPr/>
                    <a:lstStyle/>
                    <a:p>
                      <a:pPr algn="ctr"/>
                      <a:r>
                        <a:rPr lang="hu-HU" dirty="0">
                          <a:solidFill>
                            <a:schemeClr val="tx1"/>
                          </a:solidFill>
                          <a:latin typeface="Cambria" panose="02040503050406030204" pitchFamily="18" charset="0"/>
                        </a:rPr>
                        <a:t>50 000</a:t>
                      </a:r>
                    </a:p>
                  </a:txBody>
                  <a:tcPr/>
                </a:tc>
                <a:tc>
                  <a:txBody>
                    <a:bodyPr/>
                    <a:lstStyle/>
                    <a:p>
                      <a:pPr algn="ctr"/>
                      <a:r>
                        <a:rPr lang="hu-HU" dirty="0">
                          <a:solidFill>
                            <a:schemeClr val="tx1"/>
                          </a:solidFill>
                          <a:latin typeface="Cambria" panose="02040503050406030204" pitchFamily="18" charset="0"/>
                        </a:rPr>
                        <a:t>7000</a:t>
                      </a:r>
                    </a:p>
                  </a:txBody>
                  <a:tcPr/>
                </a:tc>
                <a:extLst>
                  <a:ext uri="{0D108BD9-81ED-4DB2-BD59-A6C34878D82A}">
                    <a16:rowId xmlns:a16="http://schemas.microsoft.com/office/drawing/2014/main" val="3253450315"/>
                  </a:ext>
                </a:extLst>
              </a:tr>
              <a:tr h="0">
                <a:tc>
                  <a:txBody>
                    <a:bodyPr/>
                    <a:lstStyle/>
                    <a:p>
                      <a:pPr algn="ctr"/>
                      <a:r>
                        <a:rPr lang="hu-HU" dirty="0">
                          <a:solidFill>
                            <a:schemeClr val="tx1"/>
                          </a:solidFill>
                          <a:latin typeface="Cambria" panose="02040503050406030204" pitchFamily="18" charset="0"/>
                        </a:rPr>
                        <a:t>Kr. e. 317</a:t>
                      </a:r>
                      <a:r>
                        <a:rPr lang="hu-HU" altLang="hu-HU" sz="1800" b="1" dirty="0">
                          <a:solidFill>
                            <a:schemeClr val="tx1"/>
                          </a:solidFill>
                          <a:latin typeface="Cambria" panose="02040503050406030204" pitchFamily="18" charset="0"/>
                        </a:rPr>
                        <a:t>–</a:t>
                      </a:r>
                      <a:r>
                        <a:rPr lang="hu-HU" dirty="0">
                          <a:solidFill>
                            <a:schemeClr val="tx1"/>
                          </a:solidFill>
                          <a:latin typeface="Cambria" panose="02040503050406030204" pitchFamily="18" charset="0"/>
                        </a:rPr>
                        <a:t>307</a:t>
                      </a:r>
                    </a:p>
                  </a:txBody>
                  <a:tcPr/>
                </a:tc>
                <a:tc>
                  <a:txBody>
                    <a:bodyPr/>
                    <a:lstStyle/>
                    <a:p>
                      <a:pPr algn="ctr"/>
                      <a:r>
                        <a:rPr lang="hu-HU" dirty="0">
                          <a:solidFill>
                            <a:schemeClr val="tx1"/>
                          </a:solidFill>
                          <a:latin typeface="Cambria" panose="02040503050406030204" pitchFamily="18" charset="0"/>
                        </a:rPr>
                        <a:t>31 000</a:t>
                      </a:r>
                    </a:p>
                  </a:txBody>
                  <a:tcPr/>
                </a:tc>
                <a:tc>
                  <a:txBody>
                    <a:bodyPr/>
                    <a:lstStyle/>
                    <a:p>
                      <a:pPr algn="ctr"/>
                      <a:r>
                        <a:rPr lang="hu-HU" dirty="0">
                          <a:solidFill>
                            <a:schemeClr val="tx1"/>
                          </a:solidFill>
                          <a:latin typeface="Cambria" panose="02040503050406030204" pitchFamily="18" charset="0"/>
                        </a:rPr>
                        <a:t>10 000</a:t>
                      </a:r>
                    </a:p>
                  </a:txBody>
                  <a:tcPr/>
                </a:tc>
                <a:extLst>
                  <a:ext uri="{0D108BD9-81ED-4DB2-BD59-A6C34878D82A}">
                    <a16:rowId xmlns:a16="http://schemas.microsoft.com/office/drawing/2014/main" val="1594937782"/>
                  </a:ext>
                </a:extLst>
              </a:tr>
            </a:tbl>
          </a:graphicData>
        </a:graphic>
      </p:graphicFrame>
    </p:spTree>
    <p:extLst>
      <p:ext uri="{BB962C8B-B14F-4D97-AF65-F5344CB8AC3E}">
        <p14:creationId xmlns:p14="http://schemas.microsoft.com/office/powerpoint/2010/main" val="868820340"/>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3C245A4D-0A6E-4BBD-A90A-132DE7885FD7}"/>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err="1">
                <a:solidFill>
                  <a:srgbClr val="FF950E"/>
                </a:solidFill>
                <a:latin typeface="Cambria" panose="02040503050406030204" pitchFamily="18" charset="0"/>
              </a:rPr>
              <a:t>Metoikoszok</a:t>
            </a:r>
            <a:r>
              <a:rPr lang="hu-HU" altLang="hu-HU" sz="2400" b="1" dirty="0">
                <a:solidFill>
                  <a:srgbClr val="FF950E"/>
                </a:solidFill>
                <a:latin typeface="Cambria" panose="02040503050406030204" pitchFamily="18" charset="0"/>
              </a:rPr>
              <a:t> és rabszolgák </a:t>
            </a:r>
          </a:p>
        </p:txBody>
      </p:sp>
      <p:sp>
        <p:nvSpPr>
          <p:cNvPr id="9" name="Text Box 5">
            <a:extLst>
              <a:ext uri="{FF2B5EF4-FFF2-40B4-BE49-F238E27FC236}">
                <a16:creationId xmlns:a16="http://schemas.microsoft.com/office/drawing/2014/main" id="{C74B72DE-9261-4C18-AC20-C624E28A35BE}"/>
              </a:ext>
            </a:extLst>
          </p:cNvPr>
          <p:cNvSpPr txBox="1">
            <a:spLocks noChangeArrowheads="1"/>
          </p:cNvSpPr>
          <p:nvPr/>
        </p:nvSpPr>
        <p:spPr bwMode="auto">
          <a:xfrm>
            <a:off x="4427985" y="6473421"/>
            <a:ext cx="4536503" cy="384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hu-HU" altLang="hu-HU" b="1" dirty="0">
                <a:latin typeface="Cambria" panose="02040503050406030204" pitchFamily="18" charset="0"/>
              </a:rPr>
              <a:t>Rabszolgapiac – Bányászat</a:t>
            </a:r>
          </a:p>
        </p:txBody>
      </p:sp>
      <p:sp>
        <p:nvSpPr>
          <p:cNvPr id="5" name="Text Box 4">
            <a:extLst>
              <a:ext uri="{FF2B5EF4-FFF2-40B4-BE49-F238E27FC236}">
                <a16:creationId xmlns:a16="http://schemas.microsoft.com/office/drawing/2014/main" id="{2CD11539-A12D-4B5C-8C3B-FAB2D2A51C3A}"/>
              </a:ext>
            </a:extLst>
          </p:cNvPr>
          <p:cNvSpPr txBox="1">
            <a:spLocks noChangeArrowheads="1"/>
          </p:cNvSpPr>
          <p:nvPr/>
        </p:nvSpPr>
        <p:spPr bwMode="auto">
          <a:xfrm>
            <a:off x="180773" y="998538"/>
            <a:ext cx="8783714" cy="2718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pPr>
            <a:r>
              <a:rPr lang="hu-HU" altLang="hu-HU" sz="2400" b="1" dirty="0">
                <a:latin typeface="Cambria" panose="02040503050406030204" pitchFamily="18" charset="0"/>
                <a:cs typeface="Arial" panose="020B0604020202020204" pitchFamily="34" charset="0"/>
              </a:rPr>
              <a:t>Rabszolgák</a:t>
            </a:r>
            <a:br>
              <a:rPr lang="hu-HU" altLang="hu-HU" sz="2400" b="1" dirty="0">
                <a:latin typeface="Cambria" panose="02040503050406030204" pitchFamily="18" charset="0"/>
                <a:cs typeface="Arial" panose="020B0604020202020204" pitchFamily="34" charset="0"/>
              </a:rPr>
            </a:br>
            <a:r>
              <a:rPr lang="hu-HU" altLang="hu-HU" sz="2400" b="1" dirty="0">
                <a:latin typeface="Cambria" panose="02040503050406030204" pitchFamily="18" charset="0"/>
                <a:cs typeface="Arial" panose="020B0604020202020204" pitchFamily="34" charset="0"/>
              </a:rPr>
              <a:t>	</a:t>
            </a:r>
            <a:r>
              <a:rPr lang="hu-HU" altLang="hu-HU" sz="2400" b="1" dirty="0">
                <a:latin typeface="Cambria" panose="02040503050406030204" pitchFamily="18" charset="0"/>
                <a:cs typeface="Arial" panose="020B0604020202020204" pitchFamily="34" charset="0"/>
                <a:sym typeface="Wingdings" panose="05000000000000000000" pitchFamily="2" charset="2"/>
              </a:rPr>
              <a:t> felszabadított rabszolgák</a:t>
            </a:r>
            <a:br>
              <a:rPr lang="hu-HU" altLang="hu-HU" sz="2400" b="1" dirty="0">
                <a:latin typeface="Cambria" panose="02040503050406030204" pitchFamily="18" charset="0"/>
                <a:cs typeface="Arial" panose="020B0604020202020204" pitchFamily="34" charset="0"/>
                <a:sym typeface="Wingdings" panose="05000000000000000000" pitchFamily="2" charset="2"/>
              </a:rPr>
            </a:br>
            <a:r>
              <a:rPr lang="hu-HU" altLang="hu-HU" sz="2400" b="1" dirty="0">
                <a:latin typeface="Cambria" panose="02040503050406030204" pitchFamily="18" charset="0"/>
                <a:cs typeface="Arial" panose="020B0604020202020204" pitchFamily="34" charset="0"/>
                <a:sym typeface="Wingdings" panose="05000000000000000000" pitchFamily="2" charset="2"/>
              </a:rPr>
              <a:t>		</a:t>
            </a:r>
            <a:r>
              <a:rPr lang="hu-HU" altLang="hu-HU" sz="2400" dirty="0">
                <a:latin typeface="Cambria" panose="02040503050406030204" pitchFamily="18" charset="0"/>
                <a:cs typeface="Arial" panose="020B0604020202020204" pitchFamily="34" charset="0"/>
                <a:sym typeface="Wingdings" panose="05000000000000000000" pitchFamily="2" charset="2"/>
              </a:rPr>
              <a:t>- helyzetük a </a:t>
            </a:r>
            <a:r>
              <a:rPr lang="hu-HU" altLang="hu-HU" sz="2400" dirty="0" err="1">
                <a:latin typeface="Cambria" panose="02040503050406030204" pitchFamily="18" charset="0"/>
                <a:cs typeface="Arial" panose="020B0604020202020204" pitchFamily="34" charset="0"/>
                <a:sym typeface="Wingdings" panose="05000000000000000000" pitchFamily="2" charset="2"/>
              </a:rPr>
              <a:t>metoikoszokéhoz</a:t>
            </a:r>
            <a:r>
              <a:rPr lang="hu-HU" altLang="hu-HU" sz="2400" dirty="0">
                <a:latin typeface="Cambria" panose="02040503050406030204" pitchFamily="18" charset="0"/>
                <a:cs typeface="Arial" panose="020B0604020202020204" pitchFamily="34" charset="0"/>
                <a:sym typeface="Wingdings" panose="05000000000000000000" pitchFamily="2" charset="2"/>
              </a:rPr>
              <a:t> hasonlított</a:t>
            </a:r>
            <a:br>
              <a:rPr lang="hu-HU" altLang="hu-HU" sz="2400" b="1" dirty="0">
                <a:latin typeface="Cambria" panose="02040503050406030204" pitchFamily="18" charset="0"/>
                <a:cs typeface="Arial" panose="020B0604020202020204" pitchFamily="34" charset="0"/>
                <a:sym typeface="Wingdings" panose="05000000000000000000" pitchFamily="2" charset="2"/>
              </a:rPr>
            </a:br>
            <a:r>
              <a:rPr lang="hu-HU" altLang="hu-HU" sz="2400" b="1" dirty="0">
                <a:latin typeface="Cambria" panose="02040503050406030204" pitchFamily="18" charset="0"/>
                <a:cs typeface="Arial" panose="020B0604020202020204" pitchFamily="34" charset="0"/>
                <a:sym typeface="Wingdings" panose="05000000000000000000" pitchFamily="2" charset="2"/>
              </a:rPr>
              <a:t>	 háztartások</a:t>
            </a:r>
            <a:br>
              <a:rPr lang="hu-HU" altLang="hu-HU" sz="2400" b="1" dirty="0">
                <a:latin typeface="Cambria" panose="02040503050406030204" pitchFamily="18" charset="0"/>
                <a:cs typeface="Arial" panose="020B0604020202020204" pitchFamily="34" charset="0"/>
                <a:sym typeface="Wingdings" panose="05000000000000000000" pitchFamily="2" charset="2"/>
              </a:rPr>
            </a:br>
            <a:r>
              <a:rPr lang="hu-HU" altLang="hu-HU" sz="2400" b="1" dirty="0">
                <a:latin typeface="Cambria" panose="02040503050406030204" pitchFamily="18" charset="0"/>
                <a:cs typeface="Arial" panose="020B0604020202020204" pitchFamily="34" charset="0"/>
                <a:sym typeface="Wingdings" panose="05000000000000000000" pitchFamily="2" charset="2"/>
              </a:rPr>
              <a:t>	 ipar, bányászat</a:t>
            </a:r>
            <a:br>
              <a:rPr lang="hu-HU" altLang="hu-HU" sz="2400" b="1" dirty="0">
                <a:latin typeface="Cambria" panose="02040503050406030204" pitchFamily="18" charset="0"/>
                <a:cs typeface="Arial" panose="020B0604020202020204" pitchFamily="34" charset="0"/>
                <a:sym typeface="Wingdings" panose="05000000000000000000" pitchFamily="2" charset="2"/>
              </a:rPr>
            </a:br>
            <a:r>
              <a:rPr lang="hu-HU" altLang="hu-HU" sz="2400" b="1" dirty="0">
                <a:latin typeface="Cambria" panose="02040503050406030204" pitchFamily="18" charset="0"/>
                <a:cs typeface="Arial" panose="020B0604020202020204" pitchFamily="34" charset="0"/>
                <a:sym typeface="Wingdings" panose="05000000000000000000" pitchFamily="2" charset="2"/>
              </a:rPr>
              <a:t>		</a:t>
            </a:r>
            <a:r>
              <a:rPr lang="hu-HU" altLang="hu-HU" sz="2400" dirty="0">
                <a:latin typeface="Cambria" panose="02040503050406030204" pitchFamily="18" charset="0"/>
                <a:cs typeface="Arial" panose="020B0604020202020204" pitchFamily="34" charset="0"/>
                <a:sym typeface="Wingdings" panose="05000000000000000000" pitchFamily="2" charset="2"/>
              </a:rPr>
              <a:t>- „beszélő szerszám”</a:t>
            </a:r>
            <a:br>
              <a:rPr lang="hu-HU" altLang="hu-HU" sz="2400" dirty="0">
                <a:latin typeface="Cambria" panose="02040503050406030204" pitchFamily="18" charset="0"/>
                <a:cs typeface="Arial" panose="020B0604020202020204" pitchFamily="34" charset="0"/>
                <a:sym typeface="Wingdings" panose="05000000000000000000" pitchFamily="2" charset="2"/>
              </a:rPr>
            </a:br>
            <a:r>
              <a:rPr lang="hu-HU" altLang="hu-HU" sz="2400" dirty="0">
                <a:latin typeface="Cambria" panose="02040503050406030204" pitchFamily="18" charset="0"/>
                <a:cs typeface="Arial" panose="020B0604020202020204" pitchFamily="34" charset="0"/>
                <a:sym typeface="Wingdings" panose="05000000000000000000" pitchFamily="2" charset="2"/>
              </a:rPr>
              <a:t>	</a:t>
            </a:r>
            <a:r>
              <a:rPr lang="hu-HU" altLang="hu-HU" sz="2400">
                <a:latin typeface="Cambria" panose="02040503050406030204" pitchFamily="18" charset="0"/>
                <a:cs typeface="Arial" panose="020B0604020202020204" pitchFamily="34" charset="0"/>
                <a:sym typeface="Wingdings" panose="05000000000000000000" pitchFamily="2" charset="2"/>
              </a:rPr>
              <a:t>	</a:t>
            </a:r>
            <a:endParaRPr lang="hu-HU" altLang="hu-HU" sz="2400" dirty="0">
              <a:latin typeface="Cambria" panose="02040503050406030204" pitchFamily="18" charset="0"/>
            </a:endParaRPr>
          </a:p>
        </p:txBody>
      </p:sp>
      <p:pic>
        <p:nvPicPr>
          <p:cNvPr id="6146" name="Picture 2" descr="Kapcsolódó kép">
            <a:extLst>
              <a:ext uri="{FF2B5EF4-FFF2-40B4-BE49-F238E27FC236}">
                <a16:creationId xmlns:a16="http://schemas.microsoft.com/office/drawing/2014/main" id="{0DE1EE3D-736B-4950-B0CF-8BC683D29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950" y="2866943"/>
            <a:ext cx="5079050" cy="36064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apcsolódó kép">
            <a:extLst>
              <a:ext uri="{FF2B5EF4-FFF2-40B4-BE49-F238E27FC236}">
                <a16:creationId xmlns:a16="http://schemas.microsoft.com/office/drawing/2014/main" id="{85CEEA07-84C6-4BB6-A132-0D2BD63C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70954"/>
            <a:ext cx="4427985" cy="288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81161"/>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a:solidFill>
                  <a:srgbClr val="FF950E"/>
                </a:solidFill>
                <a:latin typeface="Cambria" panose="02040503050406030204" pitchFamily="18" charset="0"/>
              </a:rPr>
              <a:t>A periklészi Athén </a:t>
            </a:r>
            <a:endParaRPr lang="hu-HU" altLang="hu-HU" sz="2400" b="1" dirty="0">
              <a:solidFill>
                <a:srgbClr val="FF950E"/>
              </a:solidFill>
              <a:latin typeface="Cambria" panose="02040503050406030204" pitchFamily="18" charset="0"/>
            </a:endParaRPr>
          </a:p>
        </p:txBody>
      </p:sp>
      <p:sp>
        <p:nvSpPr>
          <p:cNvPr id="2" name="Téglalap 1">
            <a:extLst>
              <a:ext uri="{FF2B5EF4-FFF2-40B4-BE49-F238E27FC236}">
                <a16:creationId xmlns:a16="http://schemas.microsoft.com/office/drawing/2014/main" id="{5CA32369-FD40-4C39-9D16-638D79E6DE30}"/>
              </a:ext>
            </a:extLst>
          </p:cNvPr>
          <p:cNvSpPr/>
          <p:nvPr/>
        </p:nvSpPr>
        <p:spPr>
          <a:xfrm>
            <a:off x="181650" y="865977"/>
            <a:ext cx="8638822" cy="1231106"/>
          </a:xfrm>
          <a:prstGeom prst="rect">
            <a:avLst/>
          </a:prstGeom>
        </p:spPr>
        <p:txBody>
          <a:bodyPr wrap="square">
            <a:spAutoFit/>
          </a:bodyPr>
          <a:lstStyle/>
          <a:p>
            <a:pPr>
              <a:spcAft>
                <a:spcPts val="0"/>
              </a:spcAft>
            </a:pPr>
            <a:r>
              <a:rPr lang="hu-HU" sz="2000" b="1" dirty="0">
                <a:solidFill>
                  <a:schemeClr val="tx1"/>
                </a:solidFill>
                <a:latin typeface="Times New Roman" panose="02020603050405020304" pitchFamily="18" charset="0"/>
                <a:ea typeface="Times New Roman" panose="02020603050405020304" pitchFamily="18" charset="0"/>
              </a:rPr>
              <a:t>Az athéni demokrácia értékelése: </a:t>
            </a:r>
          </a:p>
          <a:p>
            <a:pPr>
              <a:spcAft>
                <a:spcPts val="0"/>
              </a:spcAft>
            </a:pPr>
            <a:r>
              <a:rPr lang="hu-HU" dirty="0">
                <a:solidFill>
                  <a:schemeClr val="tx1"/>
                </a:solidFill>
                <a:latin typeface="Times New Roman" panose="02020603050405020304" pitchFamily="18" charset="0"/>
                <a:ea typeface="Times New Roman" panose="02020603050405020304" pitchFamily="18" charset="0"/>
              </a:rPr>
              <a:t>- </a:t>
            </a:r>
            <a:r>
              <a:rPr lang="hu-HU" b="1" dirty="0">
                <a:solidFill>
                  <a:schemeClr val="tx1"/>
                </a:solidFill>
                <a:latin typeface="Times New Roman" panose="02020603050405020304" pitchFamily="18" charset="0"/>
                <a:ea typeface="Times New Roman" panose="02020603050405020304" pitchFamily="18" charset="0"/>
              </a:rPr>
              <a:t>teljes jogú polgárai számára 1-2  nemzedéknek biztosította a demokráciát </a:t>
            </a:r>
          </a:p>
          <a:p>
            <a:pPr marL="285750" indent="-285750">
              <a:spcAft>
                <a:spcPts val="0"/>
              </a:spcAft>
              <a:buFontTx/>
              <a:buChar char="-"/>
            </a:pPr>
            <a:r>
              <a:rPr lang="hu-HU" b="1" dirty="0">
                <a:solidFill>
                  <a:schemeClr val="tx1"/>
                </a:solidFill>
                <a:latin typeface="Times New Roman" panose="02020603050405020304" pitchFamily="18" charset="0"/>
                <a:ea typeface="Times New Roman" panose="02020603050405020304" pitchFamily="18" charset="0"/>
              </a:rPr>
              <a:t>de: a rabszolgamunkán alapuló árutermelés miatt ellentétek kialakulása</a:t>
            </a:r>
          </a:p>
          <a:p>
            <a:pPr marL="285750" indent="-285750">
              <a:spcAft>
                <a:spcPts val="0"/>
              </a:spcAft>
              <a:buFontTx/>
              <a:buChar char="-"/>
            </a:pPr>
            <a:r>
              <a:rPr lang="hu-HU" sz="1800" b="1" dirty="0">
                <a:solidFill>
                  <a:schemeClr val="tx1"/>
                </a:solidFill>
                <a:effectLst/>
                <a:latin typeface="Times New Roman" panose="02020603050405020304" pitchFamily="18" charset="0"/>
                <a:ea typeface="Times New Roman" panose="02020603050405020304" pitchFamily="18" charset="0"/>
              </a:rPr>
              <a:t>Probléma: a fedezet (</a:t>
            </a:r>
            <a:r>
              <a:rPr lang="hu-HU" sz="1800" b="1" dirty="0" err="1">
                <a:solidFill>
                  <a:schemeClr val="tx1"/>
                </a:solidFill>
                <a:effectLst/>
                <a:latin typeface="Times New Roman" panose="02020603050405020304" pitchFamily="18" charset="0"/>
                <a:ea typeface="Times New Roman" panose="02020603050405020304" pitchFamily="18" charset="0"/>
              </a:rPr>
              <a:t>metoikoszok</a:t>
            </a:r>
            <a:r>
              <a:rPr lang="hu-HU" sz="1800" b="1" dirty="0">
                <a:solidFill>
                  <a:schemeClr val="tx1"/>
                </a:solidFill>
                <a:effectLst/>
                <a:latin typeface="Times New Roman" panose="02020603050405020304" pitchFamily="18" charset="0"/>
                <a:ea typeface="Times New Roman" panose="02020603050405020304" pitchFamily="18" charset="0"/>
              </a:rPr>
              <a:t> és szövetségesek adója)</a:t>
            </a:r>
          </a:p>
        </p:txBody>
      </p:sp>
      <p:pic>
        <p:nvPicPr>
          <p:cNvPr id="4" name="Kép 3">
            <a:extLst>
              <a:ext uri="{FF2B5EF4-FFF2-40B4-BE49-F238E27FC236}">
                <a16:creationId xmlns:a16="http://schemas.microsoft.com/office/drawing/2014/main" id="{3383A2D8-7396-4B6F-92B2-95B19AEA5F03}"/>
              </a:ext>
            </a:extLst>
          </p:cNvPr>
          <p:cNvPicPr>
            <a:picLocks noChangeAspect="1"/>
          </p:cNvPicPr>
          <p:nvPr/>
        </p:nvPicPr>
        <p:blipFill>
          <a:blip r:embed="rId3"/>
          <a:stretch>
            <a:fillRect/>
          </a:stretch>
        </p:blipFill>
        <p:spPr>
          <a:xfrm>
            <a:off x="397168" y="2080804"/>
            <a:ext cx="8349663" cy="4518501"/>
          </a:xfrm>
          <a:prstGeom prst="rect">
            <a:avLst/>
          </a:prstGeom>
        </p:spPr>
      </p:pic>
    </p:spTree>
    <p:extLst>
      <p:ext uri="{BB962C8B-B14F-4D97-AF65-F5344CB8AC3E}">
        <p14:creationId xmlns:p14="http://schemas.microsoft.com/office/powerpoint/2010/main" val="193800820"/>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4B410603-2BF1-49DD-A650-7D74E49FF113}"/>
              </a:ext>
            </a:extLst>
          </p:cNvPr>
          <p:cNvSpPr txBox="1">
            <a:spLocks noChangeArrowheads="1"/>
          </p:cNvSpPr>
          <p:nvPr/>
        </p:nvSpPr>
        <p:spPr bwMode="auto">
          <a:xfrm>
            <a:off x="180773" y="998537"/>
            <a:ext cx="8783713" cy="1926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0"/>
              </a:spcBef>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hu-HU" altLang="hu-HU" sz="2000" b="1" kern="0" dirty="0">
                <a:latin typeface="Cambria" panose="02040503050406030204" pitchFamily="18" charset="0"/>
              </a:rPr>
              <a:t>ZANZA TV</a:t>
            </a:r>
          </a:p>
          <a:p>
            <a:pPr marL="0" indent="0" eaLnBrk="1" hangingPunct="1">
              <a:spcBef>
                <a:spcPts val="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hu-HU" altLang="hu-HU" sz="2000" b="1" kern="0" dirty="0">
              <a:latin typeface="Cambria" panose="02040503050406030204" pitchFamily="18" charset="0"/>
            </a:endParaRPr>
          </a:p>
          <a:p>
            <a:pPr marL="0" indent="0" eaLnBrk="1" hangingPunct="1">
              <a:spcBef>
                <a:spcPts val="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hu-HU" altLang="hu-HU" sz="1400" b="1" kern="0" dirty="0">
                <a:solidFill>
                  <a:schemeClr val="tx1"/>
                </a:solidFill>
                <a:latin typeface="Cambria" panose="02040503050406030204" pitchFamily="18" charset="0"/>
              </a:rPr>
              <a:t>https://zanza.tv/tortenelem/az-okori-hellasz/perzsa-haboruk-es-az-atheni-demokracia</a:t>
            </a:r>
          </a:p>
          <a:p>
            <a:pPr marL="0" indent="0" eaLnBrk="1" hangingPunct="1">
              <a:spcBef>
                <a:spcPts val="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hu-HU" altLang="hu-HU" sz="1400" b="1" kern="0" dirty="0">
              <a:latin typeface="Cambria" panose="02040503050406030204" pitchFamily="18" charset="0"/>
            </a:endParaRPr>
          </a:p>
        </p:txBody>
      </p:sp>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hu-HU" altLang="hu-HU" sz="2400" b="1" dirty="0">
                <a:solidFill>
                  <a:srgbClr val="FF950E"/>
                </a:solidFill>
                <a:latin typeface="Cambria" panose="02040503050406030204" pitchFamily="18" charset="0"/>
              </a:rPr>
              <a:t>Kitekintő </a:t>
            </a:r>
          </a:p>
        </p:txBody>
      </p:sp>
    </p:spTree>
    <p:extLst>
      <p:ext uri="{BB962C8B-B14F-4D97-AF65-F5344CB8AC3E}">
        <p14:creationId xmlns:p14="http://schemas.microsoft.com/office/powerpoint/2010/main" val="2363526774"/>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radikális demokrácia győzelme</a:t>
            </a:r>
          </a:p>
        </p:txBody>
      </p:sp>
      <p:sp>
        <p:nvSpPr>
          <p:cNvPr id="7" name="Text Box 4">
            <a:extLst>
              <a:ext uri="{FF2B5EF4-FFF2-40B4-BE49-F238E27FC236}">
                <a16:creationId xmlns:a16="http://schemas.microsoft.com/office/drawing/2014/main" id="{8DBB19C2-C52B-4621-AEAD-67BE38CDD543}"/>
              </a:ext>
            </a:extLst>
          </p:cNvPr>
          <p:cNvSpPr txBox="1">
            <a:spLocks noChangeArrowheads="1"/>
          </p:cNvSpPr>
          <p:nvPr/>
        </p:nvSpPr>
        <p:spPr bwMode="auto">
          <a:xfrm>
            <a:off x="180773" y="998538"/>
            <a:ext cx="8783713" cy="235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rPr>
              <a:t>Kr. e. V. század: politikai harc: két irányzat:</a:t>
            </a:r>
            <a:br>
              <a:rPr lang="hu-HU" altLang="hu-HU" sz="2400" b="1" dirty="0">
                <a:latin typeface="Cambria" panose="02040503050406030204" pitchFamily="18" charset="0"/>
              </a:rPr>
            </a:br>
            <a:r>
              <a:rPr lang="hu-HU" altLang="hu-HU" sz="2400" b="1" dirty="0">
                <a:latin typeface="Cambria" panose="02040503050406030204" pitchFamily="18" charset="0"/>
              </a:rPr>
              <a:t>	</a:t>
            </a:r>
            <a:r>
              <a:rPr lang="hu-HU" altLang="hu-HU" sz="2400" b="1" dirty="0">
                <a:latin typeface="Cambria" panose="02040503050406030204" pitchFamily="18" charset="0"/>
                <a:sym typeface="Wingdings" panose="05000000000000000000" pitchFamily="2" charset="2"/>
              </a:rPr>
              <a:t> mérsékelt demokrácia hívei</a:t>
            </a:r>
            <a:br>
              <a:rPr lang="hu-HU" altLang="hu-HU" sz="2400" b="1" dirty="0">
                <a:latin typeface="Cambria" panose="02040503050406030204" pitchFamily="18" charset="0"/>
                <a:sym typeface="Wingdings" panose="05000000000000000000" pitchFamily="2" charset="2"/>
              </a:rPr>
            </a:br>
            <a:r>
              <a:rPr lang="hu-HU" altLang="hu-HU" sz="2400" b="1" dirty="0">
                <a:latin typeface="Cambria" panose="02040503050406030204" pitchFamily="18" charset="0"/>
                <a:sym typeface="Wingdings" panose="05000000000000000000" pitchFamily="2" charset="2"/>
              </a:rPr>
              <a:t>	 radikális demokrácia hívei</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a radikális irányzat győz</a:t>
            </a:r>
          </a:p>
          <a:p>
            <a:pPr marL="342900" indent="-342900" eaLnBrk="1" hangingPunct="1">
              <a:spcBef>
                <a:spcPct val="0"/>
              </a:spcBef>
              <a:spcAft>
                <a:spcPts val="575"/>
              </a:spcAft>
              <a:buFont typeface="Wingdings" panose="05000000000000000000" pitchFamily="2" charset="2"/>
              <a:buChar char="§"/>
              <a:tabLst/>
            </a:pPr>
            <a:r>
              <a:rPr lang="hu-HU" altLang="hu-HU" sz="2400" dirty="0">
                <a:latin typeface="Cambria" panose="02040503050406030204" pitchFamily="18" charset="0"/>
                <a:sym typeface="Wingdings" panose="05000000000000000000" pitchFamily="2" charset="2"/>
              </a:rPr>
              <a:t>A szegényebbek bevonása a politikai hatalomba - napidíjak</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endParaRPr lang="hu-HU" altLang="hu-HU" sz="2400" dirty="0">
              <a:latin typeface="Cambria" panose="02040503050406030204" pitchFamily="18" charset="0"/>
              <a:cs typeface="Arial" panose="020B0604020202020204" pitchFamily="34" charset="0"/>
            </a:endParaRPr>
          </a:p>
        </p:txBody>
      </p:sp>
      <p:pic>
        <p:nvPicPr>
          <p:cNvPr id="2" name="Kép 1">
            <a:extLst>
              <a:ext uri="{FF2B5EF4-FFF2-40B4-BE49-F238E27FC236}">
                <a16:creationId xmlns:a16="http://schemas.microsoft.com/office/drawing/2014/main" id="{83218F6A-8171-43DD-BDAC-5F20220E70AA}"/>
              </a:ext>
            </a:extLst>
          </p:cNvPr>
          <p:cNvPicPr>
            <a:picLocks noChangeAspect="1"/>
          </p:cNvPicPr>
          <p:nvPr/>
        </p:nvPicPr>
        <p:blipFill>
          <a:blip r:embed="rId3"/>
          <a:stretch>
            <a:fillRect/>
          </a:stretch>
        </p:blipFill>
        <p:spPr>
          <a:xfrm>
            <a:off x="1504949" y="3106737"/>
            <a:ext cx="6134100" cy="3695700"/>
          </a:xfrm>
          <a:prstGeom prst="rect">
            <a:avLst/>
          </a:prstGeom>
        </p:spPr>
      </p:pic>
    </p:spTree>
    <p:extLst>
      <p:ext uri="{BB962C8B-B14F-4D97-AF65-F5344CB8AC3E}">
        <p14:creationId xmlns:p14="http://schemas.microsoft.com/office/powerpoint/2010/main" val="844799977"/>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radikális demokrácia győzelme</a:t>
            </a:r>
          </a:p>
        </p:txBody>
      </p:sp>
      <p:sp>
        <p:nvSpPr>
          <p:cNvPr id="7" name="Text Box 4">
            <a:extLst>
              <a:ext uri="{FF2B5EF4-FFF2-40B4-BE49-F238E27FC236}">
                <a16:creationId xmlns:a16="http://schemas.microsoft.com/office/drawing/2014/main" id="{8DBB19C2-C52B-4621-AEAD-67BE38CDD543}"/>
              </a:ext>
            </a:extLst>
          </p:cNvPr>
          <p:cNvSpPr txBox="1">
            <a:spLocks noChangeArrowheads="1"/>
          </p:cNvSpPr>
          <p:nvPr/>
        </p:nvSpPr>
        <p:spPr bwMode="auto">
          <a:xfrm>
            <a:off x="180773" y="998538"/>
            <a:ext cx="8783713" cy="235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rPr>
              <a:t>Themisztoklész: flottafejlesztés </a:t>
            </a:r>
            <a:br>
              <a:rPr lang="hu-HU" altLang="hu-HU" sz="2400" b="1" dirty="0">
                <a:latin typeface="Cambria" panose="02040503050406030204" pitchFamily="18" charset="0"/>
              </a:rPr>
            </a:br>
            <a:r>
              <a:rPr lang="hu-HU" altLang="hu-HU" sz="2400" b="1" dirty="0">
                <a:latin typeface="Cambria" panose="02040503050406030204" pitchFamily="18" charset="0"/>
              </a:rPr>
              <a:t>	</a:t>
            </a:r>
            <a:r>
              <a:rPr lang="hu-HU" altLang="hu-HU" sz="2400" b="1" dirty="0">
                <a:latin typeface="Cambria" panose="02040503050406030204" pitchFamily="18" charset="0"/>
                <a:sym typeface="Wingdings" panose="05000000000000000000" pitchFamily="2" charset="2"/>
              </a:rPr>
              <a:t> alsóbb népcsoportok megerősödése</a:t>
            </a:r>
            <a:br>
              <a:rPr lang="hu-HU" altLang="hu-HU" sz="2400" b="1" dirty="0">
                <a:latin typeface="Cambria" panose="02040503050406030204" pitchFamily="18" charset="0"/>
                <a:sym typeface="Wingdings" panose="05000000000000000000" pitchFamily="2" charset="2"/>
              </a:rPr>
            </a:br>
            <a:r>
              <a:rPr lang="hu-HU" altLang="hu-HU" sz="2400" b="1" dirty="0">
                <a:latin typeface="Cambria" panose="02040503050406030204" pitchFamily="18" charset="0"/>
                <a:sym typeface="Wingdings" panose="05000000000000000000" pitchFamily="2" charset="2"/>
              </a:rPr>
              <a:t>	 minden tisztséget elfoglalhattak</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DE: a </a:t>
            </a:r>
            <a:r>
              <a:rPr lang="hu-HU" altLang="hu-HU" sz="2400" b="1" dirty="0" err="1">
                <a:latin typeface="Cambria" panose="02040503050406030204" pitchFamily="18" charset="0"/>
                <a:sym typeface="Wingdings" panose="05000000000000000000" pitchFamily="2" charset="2"/>
              </a:rPr>
              <a:t>sztratégoszokat</a:t>
            </a:r>
            <a:r>
              <a:rPr lang="hu-HU" altLang="hu-HU" sz="2400" b="1" dirty="0">
                <a:latin typeface="Cambria" panose="02040503050406030204" pitchFamily="18" charset="0"/>
                <a:sym typeface="Wingdings" panose="05000000000000000000" pitchFamily="2" charset="2"/>
              </a:rPr>
              <a:t> választották!</a:t>
            </a:r>
          </a:p>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rPr>
              <a:t>Themisztoklészt száműzték </a:t>
            </a:r>
            <a:r>
              <a:rPr lang="hu-HU" altLang="hu-HU" sz="2400" b="1" dirty="0">
                <a:latin typeface="Cambria" panose="02040503050406030204" pitchFamily="18" charset="0"/>
                <a:sym typeface="Wingdings" panose="05000000000000000000" pitchFamily="2" charset="2"/>
              </a:rPr>
              <a:t> Periklész irányította már Athént</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endParaRPr lang="hu-HU" altLang="hu-HU" sz="2400" dirty="0">
              <a:latin typeface="Cambria" panose="02040503050406030204" pitchFamily="18" charset="0"/>
              <a:cs typeface="Arial" panose="020B0604020202020204" pitchFamily="34" charset="0"/>
            </a:endParaRPr>
          </a:p>
        </p:txBody>
      </p:sp>
      <p:pic>
        <p:nvPicPr>
          <p:cNvPr id="2" name="Kép 1">
            <a:extLst>
              <a:ext uri="{FF2B5EF4-FFF2-40B4-BE49-F238E27FC236}">
                <a16:creationId xmlns:a16="http://schemas.microsoft.com/office/drawing/2014/main" id="{83218F6A-8171-43DD-BDAC-5F20220E70AA}"/>
              </a:ext>
            </a:extLst>
          </p:cNvPr>
          <p:cNvPicPr>
            <a:picLocks noChangeAspect="1"/>
          </p:cNvPicPr>
          <p:nvPr/>
        </p:nvPicPr>
        <p:blipFill>
          <a:blip r:embed="rId3"/>
          <a:stretch>
            <a:fillRect/>
          </a:stretch>
        </p:blipFill>
        <p:spPr>
          <a:xfrm>
            <a:off x="1763687" y="3262623"/>
            <a:ext cx="5875361" cy="3539814"/>
          </a:xfrm>
          <a:prstGeom prst="rect">
            <a:avLst/>
          </a:prstGeom>
        </p:spPr>
      </p:pic>
      <p:sp>
        <p:nvSpPr>
          <p:cNvPr id="5" name="Nyíl: jobbra mutató 4">
            <a:extLst>
              <a:ext uri="{FF2B5EF4-FFF2-40B4-BE49-F238E27FC236}">
                <a16:creationId xmlns:a16="http://schemas.microsoft.com/office/drawing/2014/main" id="{E1E4F052-67D6-432B-B229-F9CA138CD815}"/>
              </a:ext>
            </a:extLst>
          </p:cNvPr>
          <p:cNvSpPr/>
          <p:nvPr/>
        </p:nvSpPr>
        <p:spPr bwMode="auto">
          <a:xfrm>
            <a:off x="5076056" y="1052736"/>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u-HU" sz="18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708024542"/>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a:t>
            </a:r>
          </a:p>
        </p:txBody>
      </p:sp>
      <p:sp>
        <p:nvSpPr>
          <p:cNvPr id="7" name="Text Box 4">
            <a:extLst>
              <a:ext uri="{FF2B5EF4-FFF2-40B4-BE49-F238E27FC236}">
                <a16:creationId xmlns:a16="http://schemas.microsoft.com/office/drawing/2014/main" id="{8DBB19C2-C52B-4621-AEAD-67BE38CDD543}"/>
              </a:ext>
            </a:extLst>
          </p:cNvPr>
          <p:cNvSpPr txBox="1">
            <a:spLocks noChangeArrowheads="1"/>
          </p:cNvSpPr>
          <p:nvPr/>
        </p:nvSpPr>
        <p:spPr bwMode="auto">
          <a:xfrm>
            <a:off x="180773" y="998538"/>
            <a:ext cx="8783713" cy="235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rPr>
              <a:t>Periklész (Kr. e. V. század közepe) </a:t>
            </a:r>
            <a:r>
              <a:rPr lang="hu-HU" altLang="hu-HU" sz="2400" b="1" dirty="0">
                <a:latin typeface="Cambria" panose="02040503050406030204" pitchFamily="18" charset="0"/>
                <a:sym typeface="Wingdings" panose="05000000000000000000" pitchFamily="2" charset="2"/>
              </a:rPr>
              <a:t> a</a:t>
            </a: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népgyűlés támogatja</a:t>
            </a:r>
            <a:br>
              <a:rPr lang="hu-HU" altLang="hu-HU" sz="2400" b="1" dirty="0">
                <a:latin typeface="Cambria" panose="02040503050406030204" pitchFamily="18" charset="0"/>
                <a:sym typeface="Wingdings" panose="05000000000000000000" pitchFamily="2" charset="2"/>
              </a:rPr>
            </a:br>
            <a:r>
              <a:rPr lang="hu-HU" altLang="hu-HU" sz="2400" b="1" dirty="0">
                <a:latin typeface="Cambria" panose="02040503050406030204" pitchFamily="18" charset="0"/>
                <a:sym typeface="Wingdings" panose="05000000000000000000" pitchFamily="2" charset="2"/>
              </a:rPr>
              <a:t>	 15 évig </a:t>
            </a:r>
            <a:r>
              <a:rPr lang="hu-HU" altLang="hu-HU" sz="2400" b="1" dirty="0" err="1">
                <a:latin typeface="Cambria" panose="02040503050406030204" pitchFamily="18" charset="0"/>
                <a:sym typeface="Wingdings" panose="05000000000000000000" pitchFamily="2" charset="2"/>
              </a:rPr>
              <a:t>sztratégosz</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napidíj a szegényeknek: esküdtbíróság és </a:t>
            </a:r>
            <a:r>
              <a:rPr lang="hu-HU" altLang="hu-HU" sz="2400" b="1" dirty="0" err="1">
                <a:latin typeface="Cambria" panose="02040503050406030204" pitchFamily="18" charset="0"/>
                <a:sym typeface="Wingdings" panose="05000000000000000000" pitchFamily="2" charset="2"/>
              </a:rPr>
              <a:t>bulé</a:t>
            </a:r>
            <a:r>
              <a:rPr lang="hu-HU" altLang="hu-HU" sz="2400" b="1" dirty="0">
                <a:latin typeface="Cambria" panose="02040503050406030204" pitchFamily="18" charset="0"/>
                <a:sym typeface="Wingdings" panose="05000000000000000000" pitchFamily="2" charset="2"/>
              </a:rPr>
              <a:t> tagjai, színházi előadásokon való részvétel – kettős hatás!!!</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a déloszi szövetség adóiból</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 </a:t>
            </a:r>
            <a:r>
              <a:rPr lang="hu-HU" altLang="hu-HU" sz="2400" dirty="0">
                <a:latin typeface="Cambria" panose="02040503050406030204" pitchFamily="18" charset="0"/>
                <a:sym typeface="Wingdings" panose="05000000000000000000" pitchFamily="2" charset="2"/>
              </a:rPr>
              <a:t>- a démosz támogatta őt</a:t>
            </a:r>
            <a:endParaRPr lang="hu-HU" altLang="hu-HU" sz="2400" dirty="0">
              <a:latin typeface="Cambria" panose="02040503050406030204" pitchFamily="18" charset="0"/>
              <a:cs typeface="Arial" panose="020B0604020202020204" pitchFamily="34" charset="0"/>
            </a:endParaRPr>
          </a:p>
        </p:txBody>
      </p:sp>
      <p:sp>
        <p:nvSpPr>
          <p:cNvPr id="9" name="Text Box 4">
            <a:extLst>
              <a:ext uri="{FF2B5EF4-FFF2-40B4-BE49-F238E27FC236}">
                <a16:creationId xmlns:a16="http://schemas.microsoft.com/office/drawing/2014/main" id="{9B76D5A4-D03B-4636-8648-555D9A4B6605}"/>
              </a:ext>
            </a:extLst>
          </p:cNvPr>
          <p:cNvSpPr txBox="1">
            <a:spLocks noChangeArrowheads="1"/>
          </p:cNvSpPr>
          <p:nvPr/>
        </p:nvSpPr>
        <p:spPr bwMode="auto">
          <a:xfrm>
            <a:off x="3837510" y="5748674"/>
            <a:ext cx="2966738" cy="1109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SzPct val="45000"/>
              <a:buFontTx/>
              <a:buNone/>
            </a:pPr>
            <a:r>
              <a:rPr lang="hu-HU" altLang="hu-HU" b="1" dirty="0">
                <a:latin typeface="Cambria" panose="02040503050406030204" pitchFamily="18" charset="0"/>
              </a:rPr>
              <a:t>Periklész töredékes neve egy </a:t>
            </a:r>
            <a:r>
              <a:rPr lang="hu-HU" altLang="hu-HU" b="1" dirty="0" err="1">
                <a:latin typeface="Cambria" panose="02040503050406030204" pitchFamily="18" charset="0"/>
              </a:rPr>
              <a:t>osztrakonon</a:t>
            </a:r>
            <a:endParaRPr lang="hu-HU" altLang="hu-HU" b="1" dirty="0">
              <a:latin typeface="Cambria" panose="02040503050406030204" pitchFamily="18" charset="0"/>
            </a:endParaRPr>
          </a:p>
          <a:p>
            <a:pPr algn="r">
              <a:buClrTx/>
              <a:buSzPct val="45000"/>
              <a:buFontTx/>
              <a:buNone/>
            </a:pPr>
            <a:r>
              <a:rPr lang="hu-HU" altLang="hu-HU" b="1" dirty="0">
                <a:latin typeface="Cambria" panose="02040503050406030204" pitchFamily="18" charset="0"/>
              </a:rPr>
              <a:t>Periklész mellszobra</a:t>
            </a:r>
          </a:p>
        </p:txBody>
      </p:sp>
      <p:pic>
        <p:nvPicPr>
          <p:cNvPr id="10" name="Picture 2" descr="Képtalálat a következőre: „periklész”">
            <a:extLst>
              <a:ext uri="{FF2B5EF4-FFF2-40B4-BE49-F238E27FC236}">
                <a16:creationId xmlns:a16="http://schemas.microsoft.com/office/drawing/2014/main" id="{96E56B09-DA59-4272-AC63-24BCE8089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516258"/>
            <a:ext cx="2162222" cy="4341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upload.wikimedia.org/wikipedia/commons/a/a3/AGMA_Ostrakon_P%C3%A9ricl%C3%A8s.jpg">
            <a:extLst>
              <a:ext uri="{FF2B5EF4-FFF2-40B4-BE49-F238E27FC236}">
                <a16:creationId xmlns:a16="http://schemas.microsoft.com/office/drawing/2014/main" id="{59E5843F-2D0B-43C7-A556-1D302DB0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510" y="3355170"/>
            <a:ext cx="2880319" cy="23935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áblázat 2">
            <a:extLst>
              <a:ext uri="{FF2B5EF4-FFF2-40B4-BE49-F238E27FC236}">
                <a16:creationId xmlns:a16="http://schemas.microsoft.com/office/drawing/2014/main" id="{8DE2C1DE-F5C3-4D4B-A2CE-54C83690A994}"/>
              </a:ext>
            </a:extLst>
          </p:cNvPr>
          <p:cNvGraphicFramePr>
            <a:graphicFrameLocks noGrp="1"/>
          </p:cNvGraphicFramePr>
          <p:nvPr/>
        </p:nvGraphicFramePr>
        <p:xfrm>
          <a:off x="178789" y="3355170"/>
          <a:ext cx="3572302" cy="3200400"/>
        </p:xfrm>
        <a:graphic>
          <a:graphicData uri="http://schemas.openxmlformats.org/drawingml/2006/table">
            <a:tbl>
              <a:tblPr firstRow="1" bandRow="1">
                <a:tableStyleId>{5C22544A-7EE6-4342-B048-85BDC9FD1C3A}</a:tableStyleId>
              </a:tblPr>
              <a:tblGrid>
                <a:gridCol w="1246569">
                  <a:extLst>
                    <a:ext uri="{9D8B030D-6E8A-4147-A177-3AD203B41FA5}">
                      <a16:colId xmlns:a16="http://schemas.microsoft.com/office/drawing/2014/main" val="2780393421"/>
                    </a:ext>
                  </a:extLst>
                </a:gridCol>
                <a:gridCol w="2325733">
                  <a:extLst>
                    <a:ext uri="{9D8B030D-6E8A-4147-A177-3AD203B41FA5}">
                      <a16:colId xmlns:a16="http://schemas.microsoft.com/office/drawing/2014/main" val="3290541991"/>
                    </a:ext>
                  </a:extLst>
                </a:gridCol>
              </a:tblGrid>
              <a:tr h="216388">
                <a:tc gridSpan="2">
                  <a:txBody>
                    <a:bodyPr/>
                    <a:lstStyle/>
                    <a:p>
                      <a:pPr algn="ctr"/>
                      <a:r>
                        <a:rPr lang="hu-HU" dirty="0">
                          <a:latin typeface="Cambria" panose="02040503050406030204" pitchFamily="18" charset="0"/>
                        </a:rPr>
                        <a:t>A hivatalviselés jogának kibővítése</a:t>
                      </a:r>
                    </a:p>
                  </a:txBody>
                  <a:tcPr/>
                </a:tc>
                <a:tc hMerge="1">
                  <a:txBody>
                    <a:bodyPr/>
                    <a:lstStyle/>
                    <a:p>
                      <a:endParaRPr lang="hu-HU" dirty="0"/>
                    </a:p>
                  </a:txBody>
                  <a:tcPr/>
                </a:tc>
                <a:extLst>
                  <a:ext uri="{0D108BD9-81ED-4DB2-BD59-A6C34878D82A}">
                    <a16:rowId xmlns:a16="http://schemas.microsoft.com/office/drawing/2014/main" val="2252327663"/>
                  </a:ext>
                </a:extLst>
              </a:tr>
              <a:tr h="216388">
                <a:tc>
                  <a:txBody>
                    <a:bodyPr/>
                    <a:lstStyle/>
                    <a:p>
                      <a:pPr algn="ctr"/>
                      <a:r>
                        <a:rPr lang="hu-HU" dirty="0">
                          <a:latin typeface="Cambria" panose="02040503050406030204" pitchFamily="18" charset="0"/>
                        </a:rPr>
                        <a:t>500 mérősök</a:t>
                      </a:r>
                    </a:p>
                  </a:txBody>
                  <a:tcPr/>
                </a:tc>
                <a:tc>
                  <a:txBody>
                    <a:bodyPr/>
                    <a:lstStyle/>
                    <a:p>
                      <a:pPr algn="ctr"/>
                      <a:r>
                        <a:rPr lang="hu-HU" dirty="0">
                          <a:latin typeface="Cambria" panose="02040503050406030204" pitchFamily="18" charset="0"/>
                        </a:rPr>
                        <a:t>Szolón és Kleiszthenész</a:t>
                      </a:r>
                    </a:p>
                  </a:txBody>
                  <a:tcPr/>
                </a:tc>
                <a:extLst>
                  <a:ext uri="{0D108BD9-81ED-4DB2-BD59-A6C34878D82A}">
                    <a16:rowId xmlns:a16="http://schemas.microsoft.com/office/drawing/2014/main" val="3802037143"/>
                  </a:ext>
                </a:extLst>
              </a:tr>
              <a:tr h="216388">
                <a:tc>
                  <a:txBody>
                    <a:bodyPr/>
                    <a:lstStyle/>
                    <a:p>
                      <a:pPr algn="ctr"/>
                      <a:r>
                        <a:rPr lang="hu-HU" dirty="0">
                          <a:latin typeface="Cambria" panose="02040503050406030204" pitchFamily="18" charset="0"/>
                        </a:rPr>
                        <a:t>300 mérősök</a:t>
                      </a:r>
                    </a:p>
                  </a:txBody>
                  <a:tcPr/>
                </a:tc>
                <a:tc>
                  <a:txBody>
                    <a:bodyPr/>
                    <a:lstStyle/>
                    <a:p>
                      <a:pPr algn="ctr"/>
                      <a:r>
                        <a:rPr lang="hu-HU" dirty="0">
                          <a:latin typeface="Cambria" panose="02040503050406030204" pitchFamily="18" charset="0"/>
                        </a:rPr>
                        <a:t>Kr. e. 487</a:t>
                      </a:r>
                    </a:p>
                  </a:txBody>
                  <a:tcPr/>
                </a:tc>
                <a:extLst>
                  <a:ext uri="{0D108BD9-81ED-4DB2-BD59-A6C34878D82A}">
                    <a16:rowId xmlns:a16="http://schemas.microsoft.com/office/drawing/2014/main" val="2555332461"/>
                  </a:ext>
                </a:extLst>
              </a:tr>
              <a:tr h="216388">
                <a:tc>
                  <a:txBody>
                    <a:bodyPr/>
                    <a:lstStyle/>
                    <a:p>
                      <a:pPr algn="ctr"/>
                      <a:r>
                        <a:rPr lang="hu-HU" dirty="0">
                          <a:latin typeface="Cambria" panose="02040503050406030204" pitchFamily="18" charset="0"/>
                        </a:rPr>
                        <a:t>200 mérősök</a:t>
                      </a:r>
                    </a:p>
                  </a:txBody>
                  <a:tcPr/>
                </a:tc>
                <a:tc>
                  <a:txBody>
                    <a:bodyPr/>
                    <a:lstStyle/>
                    <a:p>
                      <a:pPr algn="ctr"/>
                      <a:r>
                        <a:rPr lang="hu-HU" dirty="0">
                          <a:latin typeface="Cambria" panose="02040503050406030204" pitchFamily="18" charset="0"/>
                        </a:rPr>
                        <a:t>Kr. e. 457</a:t>
                      </a:r>
                    </a:p>
                  </a:txBody>
                  <a:tcPr/>
                </a:tc>
                <a:extLst>
                  <a:ext uri="{0D108BD9-81ED-4DB2-BD59-A6C34878D82A}">
                    <a16:rowId xmlns:a16="http://schemas.microsoft.com/office/drawing/2014/main" val="4132147186"/>
                  </a:ext>
                </a:extLst>
              </a:tr>
              <a:tr h="216388">
                <a:tc>
                  <a:txBody>
                    <a:bodyPr/>
                    <a:lstStyle/>
                    <a:p>
                      <a:pPr algn="ctr"/>
                      <a:r>
                        <a:rPr lang="hu-HU" dirty="0">
                          <a:latin typeface="Cambria" panose="02040503050406030204" pitchFamily="18" charset="0"/>
                        </a:rPr>
                        <a:t>200 mérő alattiak</a:t>
                      </a:r>
                    </a:p>
                  </a:txBody>
                  <a:tcPr/>
                </a:tc>
                <a:tc>
                  <a:txBody>
                    <a:bodyPr/>
                    <a:lstStyle/>
                    <a:p>
                      <a:pPr algn="ctr"/>
                      <a:r>
                        <a:rPr lang="hu-HU" dirty="0">
                          <a:latin typeface="Cambria" panose="02040503050406030204" pitchFamily="18" charset="0"/>
                        </a:rPr>
                        <a:t>Soha nem tölthettek be hivatalt</a:t>
                      </a:r>
                    </a:p>
                  </a:txBody>
                  <a:tcPr/>
                </a:tc>
                <a:extLst>
                  <a:ext uri="{0D108BD9-81ED-4DB2-BD59-A6C34878D82A}">
                    <a16:rowId xmlns:a16="http://schemas.microsoft.com/office/drawing/2014/main" val="3986412374"/>
                  </a:ext>
                </a:extLst>
              </a:tr>
            </a:tbl>
          </a:graphicData>
        </a:graphic>
      </p:graphicFrame>
    </p:spTree>
    <p:extLst>
      <p:ext uri="{BB962C8B-B14F-4D97-AF65-F5344CB8AC3E}">
        <p14:creationId xmlns:p14="http://schemas.microsoft.com/office/powerpoint/2010/main" val="4269813216"/>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9" name="Text Box 4">
            <a:extLst>
              <a:ext uri="{FF2B5EF4-FFF2-40B4-BE49-F238E27FC236}">
                <a16:creationId xmlns:a16="http://schemas.microsoft.com/office/drawing/2014/main" id="{9B76D5A4-D03B-4636-8648-555D9A4B6605}"/>
              </a:ext>
            </a:extLst>
          </p:cNvPr>
          <p:cNvSpPr txBox="1">
            <a:spLocks noChangeArrowheads="1"/>
          </p:cNvSpPr>
          <p:nvPr/>
        </p:nvSpPr>
        <p:spPr bwMode="auto">
          <a:xfrm>
            <a:off x="2551662" y="6237312"/>
            <a:ext cx="2966738" cy="6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a:buClrTx/>
              <a:buSzPct val="45000"/>
              <a:buFontTx/>
              <a:buNone/>
            </a:pPr>
            <a:r>
              <a:rPr lang="hu-HU" altLang="hu-HU" b="1" dirty="0">
                <a:latin typeface="Cambria" panose="02040503050406030204" pitchFamily="18" charset="0"/>
              </a:rPr>
              <a:t>Athén bevételei és kiadásai</a:t>
            </a:r>
          </a:p>
        </p:txBody>
      </p:sp>
      <p:sp>
        <p:nvSpPr>
          <p:cNvPr id="12" name="Text Box 2">
            <a:extLst>
              <a:ext uri="{FF2B5EF4-FFF2-40B4-BE49-F238E27FC236}">
                <a16:creationId xmlns:a16="http://schemas.microsoft.com/office/drawing/2014/main" id="{AAA46969-D45F-4917-8DED-E122434B211F}"/>
              </a:ext>
            </a:extLst>
          </p:cNvPr>
          <p:cNvSpPr txBox="1">
            <a:spLocks noChangeArrowheads="1"/>
          </p:cNvSpPr>
          <p:nvPr/>
        </p:nvSpPr>
        <p:spPr bwMode="auto">
          <a:xfrm>
            <a:off x="179512" y="980728"/>
            <a:ext cx="8784975" cy="3672408"/>
          </a:xfrm>
          <a:prstGeom prst="rect">
            <a:avLst/>
          </a:prstGeom>
          <a:solidFill>
            <a:srgbClr val="FFCC66"/>
          </a:solidFill>
          <a:ln w="38100">
            <a:solidFill>
              <a:srgbClr val="C00000"/>
            </a:solidFill>
            <a:prstDash val="sysDash"/>
            <a:round/>
            <a:headEnd/>
            <a:tailEnd/>
          </a:ln>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r>
              <a:rPr lang="hu-HU" dirty="0">
                <a:latin typeface="Cambria" panose="02040503050406030204" pitchFamily="18" charset="0"/>
              </a:rPr>
              <a:t>„Periklész által emelt templomok és középületek pompája önmagában is bizonyítja, hogy nem üres szóbeszéd Görögország egykori mesébe illő hatalma és gazdagsága: ez szerezte a legtöbb örömet az athéniaknak, ez ragadta meg leginkább a népeket, mégis ezt az intézkedését ócsárolták és rágalmazták a népgyűléseken a legjobban. Azt kiáltozták, hogy a nép rossz hírbe kerül, mert Déloszból elhozatta és saját céljaira használta fel a görögök közös kincsét. […] Periklész felvilágosította a népet, hogy ezekkel a pénzekkel nem kell elszámolniuk a szövetségeseknek, hiszen ők harcolnak helyettük, és ők tartják távol a barbárokat. A szövetségesek egyetlen lovat, hajót vagy katonát sem adtak nekik, csak pénzt; a pénz pedig nem azé, aki adja, hanem aki kapja, feltéve, hogy elvégzi azt, amiért kapta. Minthogy pedig a város bőven el van látva a hadviseléshez szükséges dolgokkal, a felesleget olyasmire kell fordítani, amiből a városra örök dicsőség származik.”</a:t>
            </a:r>
          </a:p>
          <a:p>
            <a:pPr algn="just"/>
            <a:r>
              <a:rPr lang="hu-HU" dirty="0">
                <a:latin typeface="Cambria" panose="02040503050406030204" pitchFamily="18" charset="0"/>
              </a:rPr>
              <a:t>		(Plutarkhosz: </a:t>
            </a:r>
            <a:r>
              <a:rPr lang="hu-HU" i="1" dirty="0">
                <a:latin typeface="Cambria" panose="02040503050406030204" pitchFamily="18" charset="0"/>
              </a:rPr>
              <a:t>Periklész</a:t>
            </a:r>
            <a:r>
              <a:rPr lang="hu-HU" dirty="0">
                <a:latin typeface="Cambria" panose="02040503050406030204" pitchFamily="18" charset="0"/>
              </a:rPr>
              <a:t>)</a:t>
            </a:r>
          </a:p>
        </p:txBody>
      </p:sp>
      <p:pic>
        <p:nvPicPr>
          <p:cNvPr id="13" name="Kép 12">
            <a:extLst>
              <a:ext uri="{FF2B5EF4-FFF2-40B4-BE49-F238E27FC236}">
                <a16:creationId xmlns:a16="http://schemas.microsoft.com/office/drawing/2014/main" id="{ECC5E712-1CB2-4432-9D42-13D920100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400" y="4089176"/>
            <a:ext cx="3600400" cy="2768824"/>
          </a:xfrm>
          <a:prstGeom prst="rect">
            <a:avLst/>
          </a:prstGeom>
          <a:effectLst>
            <a:glow rad="25400">
              <a:schemeClr val="accent2">
                <a:satMod val="175000"/>
                <a:alpha val="10000"/>
              </a:schemeClr>
            </a:glow>
            <a:outerShdw blurRad="254000" dir="2700000" algn="tl" rotWithShape="0">
              <a:schemeClr val="accent1">
                <a:lumMod val="40000"/>
                <a:lumOff val="60000"/>
                <a:alpha val="90000"/>
              </a:schemeClr>
            </a:outerShdw>
          </a:effectLst>
        </p:spPr>
      </p:pic>
    </p:spTree>
    <p:extLst>
      <p:ext uri="{BB962C8B-B14F-4D97-AF65-F5344CB8AC3E}">
        <p14:creationId xmlns:p14="http://schemas.microsoft.com/office/powerpoint/2010/main" val="2985357661"/>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7" name="Text Box 4">
            <a:extLst>
              <a:ext uri="{FF2B5EF4-FFF2-40B4-BE49-F238E27FC236}">
                <a16:creationId xmlns:a16="http://schemas.microsoft.com/office/drawing/2014/main" id="{8DBB19C2-C52B-4621-AEAD-67BE38CDD543}"/>
              </a:ext>
            </a:extLst>
          </p:cNvPr>
          <p:cNvSpPr txBox="1">
            <a:spLocks noChangeArrowheads="1"/>
          </p:cNvSpPr>
          <p:nvPr/>
        </p:nvSpPr>
        <p:spPr bwMode="auto">
          <a:xfrm>
            <a:off x="202921" y="908720"/>
            <a:ext cx="8783713" cy="568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cs typeface="Arial" panose="020B0604020202020204" pitchFamily="34" charset="0"/>
              </a:rPr>
              <a:t>A demokrácia kiteljesedése: teljes jogi egyenlőség</a:t>
            </a:r>
            <a:br>
              <a:rPr lang="hu-HU" altLang="hu-HU" sz="2400" b="1"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szabad, felnőtt athéni polgárok (~10-15%-a Athénnak)</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hivatalok betöltése: sorsolással (napidíj!!!)</a:t>
            </a:r>
          </a:p>
          <a:p>
            <a:pPr marL="342900" indent="-342900" eaLnBrk="1" hangingPunct="1">
              <a:spcBef>
                <a:spcPct val="0"/>
              </a:spcBef>
              <a:spcAft>
                <a:spcPts val="575"/>
              </a:spcAft>
              <a:buFont typeface="Wingdings" panose="05000000000000000000" pitchFamily="2" charset="2"/>
              <a:buChar char="§"/>
              <a:tabLst/>
            </a:pPr>
            <a:r>
              <a:rPr lang="hu-HU" altLang="hu-HU" sz="2400" b="1" dirty="0">
                <a:latin typeface="Cambria" panose="02040503050406030204" pitchFamily="18" charset="0"/>
                <a:sym typeface="Wingdings" panose="05000000000000000000" pitchFamily="2" charset="2"/>
              </a:rPr>
              <a:t> megélhetési politikusok megjelenése a közéletben (baj)</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a:t>
            </a:r>
            <a:r>
              <a:rPr lang="hu-HU" altLang="hu-HU" sz="2400" b="1" dirty="0" err="1">
                <a:latin typeface="Cambria" panose="02040503050406030204" pitchFamily="18" charset="0"/>
                <a:sym typeface="Wingdings" panose="05000000000000000000" pitchFamily="2" charset="2"/>
              </a:rPr>
              <a:t>sztratégosz</a:t>
            </a:r>
            <a:r>
              <a:rPr lang="hu-HU" altLang="hu-HU" sz="2400" b="1" dirty="0">
                <a:latin typeface="Cambria" panose="02040503050406030204" pitchFamily="18" charset="0"/>
                <a:sym typeface="Wingdings" panose="05000000000000000000" pitchFamily="2" charset="2"/>
              </a:rPr>
              <a:t>: választással</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alkalmasság és vagyon alapján	</a:t>
            </a:r>
          </a:p>
          <a:p>
            <a:pPr marL="342900" indent="-342900" eaLnBrk="1" hangingPunct="1">
              <a:spcBef>
                <a:spcPct val="0"/>
              </a:spcBef>
              <a:spcAft>
                <a:spcPts val="575"/>
              </a:spcAft>
              <a:buFont typeface="Wingdings" panose="05000000000000000000" pitchFamily="2" charset="2"/>
              <a:buChar char="§"/>
              <a:tabLst/>
            </a:pPr>
            <a:r>
              <a:rPr lang="hu-HU" altLang="hu-HU" sz="2400" dirty="0">
                <a:latin typeface="Cambria" panose="02040503050406030204" pitchFamily="18" charset="0"/>
                <a:sym typeface="Wingdings" panose="05000000000000000000" pitchFamily="2" charset="2"/>
              </a:rPr>
              <a:t></a:t>
            </a:r>
            <a:r>
              <a:rPr lang="hu-HU" altLang="hu-HU" sz="2400" b="1" dirty="0">
                <a:latin typeface="Cambria" panose="02040503050406030204" pitchFamily="18" charset="0"/>
                <a:sym typeface="Wingdings" panose="05000000000000000000" pitchFamily="2" charset="2"/>
              </a:rPr>
              <a:t> népgyűlés</a:t>
            </a:r>
            <a:br>
              <a:rPr lang="hu-HU" altLang="hu-HU" sz="2400" b="1" dirty="0">
                <a:latin typeface="Cambria" panose="02040503050406030204" pitchFamily="18" charset="0"/>
                <a:sym typeface="Wingdings" panose="05000000000000000000" pitchFamily="2" charset="2"/>
              </a:rPr>
            </a:br>
            <a:r>
              <a:rPr lang="hu-HU" altLang="hu-HU" sz="2400" b="1" dirty="0">
                <a:latin typeface="Cambria" panose="02040503050406030204" pitchFamily="18" charset="0"/>
                <a:sym typeface="Wingdings" panose="05000000000000000000" pitchFamily="2" charset="2"/>
              </a:rPr>
              <a:t>		- </a:t>
            </a:r>
            <a:r>
              <a:rPr lang="hu-HU" altLang="hu-HU" sz="2400" dirty="0">
                <a:latin typeface="Cambria" panose="02040503050406030204" pitchFamily="18" charset="0"/>
                <a:sym typeface="Wingdings" panose="05000000000000000000" pitchFamily="2" charset="2"/>
              </a:rPr>
              <a:t>havi 2-3 alkalom</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törvények elfogadása vagy</a:t>
            </a:r>
          </a:p>
          <a:p>
            <a:pPr eaLnBrk="1" hangingPunct="1">
              <a:spcBef>
                <a:spcPct val="0"/>
              </a:spcBef>
              <a:spcAft>
                <a:spcPts val="575"/>
              </a:spcAft>
              <a:tabLst/>
            </a:pPr>
            <a:r>
              <a:rPr lang="hu-HU" altLang="hu-HU" sz="2400" dirty="0">
                <a:latin typeface="Cambria" panose="02040503050406030204" pitchFamily="18" charset="0"/>
                <a:sym typeface="Wingdings" panose="05000000000000000000" pitchFamily="2" charset="2"/>
              </a:rPr>
              <a:t>               elutasítása</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egyenlő szavazat</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r>
              <a:rPr lang="hu-HU" altLang="hu-HU" sz="2400" b="1" dirty="0">
                <a:latin typeface="Cambria" panose="02040503050406030204" pitchFamily="18" charset="0"/>
                <a:sym typeface="Wingdings" panose="05000000000000000000" pitchFamily="2" charset="2"/>
              </a:rPr>
              <a:t>- többségi elv </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a:t>
            </a:r>
            <a:r>
              <a:rPr lang="hu-HU" altLang="hu-HU" sz="2400" b="1" dirty="0">
                <a:latin typeface="Cambria" panose="02040503050406030204" pitchFamily="18" charset="0"/>
                <a:sym typeface="Wingdings" panose="05000000000000000000" pitchFamily="2" charset="2"/>
              </a:rPr>
              <a:t>tanács</a:t>
            </a:r>
            <a:r>
              <a:rPr lang="hu-HU" altLang="hu-HU" sz="2400" dirty="0">
                <a:latin typeface="Cambria" panose="02040503050406030204" pitchFamily="18" charset="0"/>
                <a:sym typeface="Wingdings" panose="05000000000000000000" pitchFamily="2" charset="2"/>
              </a:rPr>
              <a:t> (</a:t>
            </a:r>
            <a:r>
              <a:rPr lang="hu-HU" altLang="hu-HU" sz="2400" dirty="0" err="1">
                <a:latin typeface="Cambria" panose="02040503050406030204" pitchFamily="18" charset="0"/>
                <a:sym typeface="Wingdings" panose="05000000000000000000" pitchFamily="2" charset="2"/>
              </a:rPr>
              <a:t>bulé</a:t>
            </a:r>
            <a:r>
              <a:rPr lang="hu-HU" altLang="hu-HU" sz="2400" dirty="0">
                <a:latin typeface="Cambria" panose="02040503050406030204" pitchFamily="18" charset="0"/>
                <a:sym typeface="Wingdings" panose="05000000000000000000" pitchFamily="2" charset="2"/>
              </a:rPr>
              <a:t>) készítette</a:t>
            </a:r>
          </a:p>
          <a:p>
            <a:pPr eaLnBrk="1" hangingPunct="1">
              <a:spcBef>
                <a:spcPct val="0"/>
              </a:spcBef>
              <a:spcAft>
                <a:spcPts val="575"/>
              </a:spcAft>
              <a:tabLst/>
            </a:pPr>
            <a:r>
              <a:rPr lang="hu-HU" altLang="hu-HU" sz="2400" dirty="0">
                <a:latin typeface="Cambria" panose="02040503050406030204" pitchFamily="18" charset="0"/>
                <a:sym typeface="Wingdings" panose="05000000000000000000" pitchFamily="2" charset="2"/>
              </a:rPr>
              <a:t> elő a törvényeket</a:t>
            </a:r>
            <a:br>
              <a:rPr lang="hu-HU" altLang="hu-HU" sz="2400"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 </a:t>
            </a:r>
            <a:r>
              <a:rPr lang="hu-HU" altLang="hu-HU" sz="2400" b="1" dirty="0">
                <a:latin typeface="Cambria" panose="02040503050406030204" pitchFamily="18" charset="0"/>
                <a:sym typeface="Wingdings" panose="05000000000000000000" pitchFamily="2" charset="2"/>
              </a:rPr>
              <a:t>szólásszabadság</a:t>
            </a:r>
            <a:endParaRPr lang="hu-HU" altLang="hu-HU" sz="2400" dirty="0">
              <a:latin typeface="Cambria" panose="02040503050406030204" pitchFamily="18" charset="0"/>
              <a:sym typeface="Wingdings" panose="05000000000000000000" pitchFamily="2" charset="2"/>
            </a:endParaRPr>
          </a:p>
          <a:p>
            <a:pPr marL="342900" indent="-342900" eaLnBrk="1" hangingPunct="1">
              <a:spcBef>
                <a:spcPct val="0"/>
              </a:spcBef>
              <a:spcAft>
                <a:spcPts val="575"/>
              </a:spcAft>
              <a:buFont typeface="Wingdings" panose="05000000000000000000" pitchFamily="2" charset="2"/>
              <a:buChar char="§"/>
              <a:tabLst/>
            </a:pPr>
            <a:endParaRPr lang="hu-HU" altLang="hu-HU" sz="2400" dirty="0">
              <a:latin typeface="Cambria" panose="02040503050406030204" pitchFamily="18" charset="0"/>
              <a:cs typeface="Arial" panose="020B0604020202020204" pitchFamily="34" charset="0"/>
            </a:endParaRPr>
          </a:p>
        </p:txBody>
      </p:sp>
      <p:pic>
        <p:nvPicPr>
          <p:cNvPr id="9" name="Kép 8">
            <a:extLst>
              <a:ext uri="{FF2B5EF4-FFF2-40B4-BE49-F238E27FC236}">
                <a16:creationId xmlns:a16="http://schemas.microsoft.com/office/drawing/2014/main" id="{4C965770-7489-4A18-8612-D7229B204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79" y="3140968"/>
            <a:ext cx="4752956" cy="3655177"/>
          </a:xfrm>
          <a:prstGeom prst="rect">
            <a:avLst/>
          </a:prstGeom>
          <a:effectLst>
            <a:glow rad="25400">
              <a:schemeClr val="accent2">
                <a:satMod val="175000"/>
                <a:alpha val="10000"/>
              </a:schemeClr>
            </a:glow>
            <a:outerShdw blurRad="254000" dir="2700000" algn="tl" rotWithShape="0">
              <a:schemeClr val="accent1">
                <a:lumMod val="40000"/>
                <a:lumOff val="60000"/>
                <a:alpha val="90000"/>
              </a:schemeClr>
            </a:outerShdw>
          </a:effectLst>
        </p:spPr>
      </p:pic>
    </p:spTree>
    <p:extLst>
      <p:ext uri="{BB962C8B-B14F-4D97-AF65-F5344CB8AC3E}">
        <p14:creationId xmlns:p14="http://schemas.microsoft.com/office/powerpoint/2010/main" val="3314578552"/>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6" name="Text Box 4">
            <a:extLst>
              <a:ext uri="{FF2B5EF4-FFF2-40B4-BE49-F238E27FC236}">
                <a16:creationId xmlns:a16="http://schemas.microsoft.com/office/drawing/2014/main" id="{672B6DBA-508C-4543-8ABA-EFBA373545CE}"/>
              </a:ext>
            </a:extLst>
          </p:cNvPr>
          <p:cNvSpPr txBox="1">
            <a:spLocks noChangeArrowheads="1"/>
          </p:cNvSpPr>
          <p:nvPr/>
        </p:nvSpPr>
        <p:spPr bwMode="auto">
          <a:xfrm>
            <a:off x="180773" y="998538"/>
            <a:ext cx="8783713" cy="3150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spcAft>
                <a:spcPts val="575"/>
              </a:spcAft>
              <a:tabLst/>
            </a:pPr>
            <a:br>
              <a:rPr lang="hu-HU" altLang="hu-HU" sz="2400" b="1" dirty="0">
                <a:latin typeface="Cambria" panose="02040503050406030204" pitchFamily="18" charset="0"/>
                <a:sym typeface="Wingdings" panose="05000000000000000000" pitchFamily="2" charset="2"/>
              </a:rPr>
            </a:br>
            <a:r>
              <a:rPr lang="hu-HU" altLang="hu-HU" sz="2400" dirty="0">
                <a:latin typeface="Cambria" panose="02040503050406030204" pitchFamily="18" charset="0"/>
                <a:sym typeface="Wingdings" panose="05000000000000000000" pitchFamily="2" charset="2"/>
              </a:rPr>
              <a:t>	</a:t>
            </a:r>
            <a:endParaRPr lang="hu-HU" altLang="hu-HU" sz="2400" dirty="0">
              <a:latin typeface="Cambria" panose="02040503050406030204" pitchFamily="18" charset="0"/>
              <a:cs typeface="Arial" panose="020B0604020202020204" pitchFamily="34" charset="0"/>
            </a:endParaRPr>
          </a:p>
        </p:txBody>
      </p:sp>
      <p:pic>
        <p:nvPicPr>
          <p:cNvPr id="4" name="Kép 3" descr="A képen képernyőkép látható&#10;&#10;Automatikusan generált leírás">
            <a:extLst>
              <a:ext uri="{FF2B5EF4-FFF2-40B4-BE49-F238E27FC236}">
                <a16:creationId xmlns:a16="http://schemas.microsoft.com/office/drawing/2014/main" id="{E0A5BFA6-5E8F-4B3D-B155-60CF7EF6F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7" y="1003086"/>
            <a:ext cx="7416824" cy="5658168"/>
          </a:xfrm>
          <a:prstGeom prst="rect">
            <a:avLst/>
          </a:prstGeom>
        </p:spPr>
      </p:pic>
    </p:spTree>
    <p:extLst>
      <p:ext uri="{BB962C8B-B14F-4D97-AF65-F5344CB8AC3E}">
        <p14:creationId xmlns:p14="http://schemas.microsoft.com/office/powerpoint/2010/main" val="3973557824"/>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 </a:t>
            </a:r>
          </a:p>
        </p:txBody>
      </p:sp>
      <p:sp>
        <p:nvSpPr>
          <p:cNvPr id="11" name="Text Box 2">
            <a:extLst>
              <a:ext uri="{FF2B5EF4-FFF2-40B4-BE49-F238E27FC236}">
                <a16:creationId xmlns:a16="http://schemas.microsoft.com/office/drawing/2014/main" id="{352ED8C8-A71E-45EB-86C5-FCAA9ECBBBF0}"/>
              </a:ext>
            </a:extLst>
          </p:cNvPr>
          <p:cNvSpPr txBox="1">
            <a:spLocks noChangeArrowheads="1"/>
          </p:cNvSpPr>
          <p:nvPr/>
        </p:nvSpPr>
        <p:spPr bwMode="auto">
          <a:xfrm>
            <a:off x="179513" y="980728"/>
            <a:ext cx="8784974" cy="3168352"/>
          </a:xfrm>
          <a:prstGeom prst="rect">
            <a:avLst/>
          </a:prstGeom>
          <a:solidFill>
            <a:srgbClr val="FFCC66"/>
          </a:solidFill>
          <a:ln w="38100">
            <a:solidFill>
              <a:srgbClr val="C00000"/>
            </a:solidFill>
            <a:prstDash val="sysDash"/>
            <a:round/>
            <a:headEnd/>
            <a:tailEnd/>
          </a:ln>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r>
              <a:rPr lang="hu-HU" sz="2000" dirty="0">
                <a:latin typeface="Cambria" panose="02040503050406030204" pitchFamily="18" charset="0"/>
              </a:rPr>
              <a:t>„Mi olyan államformában élünk, amely nem </a:t>
            </a:r>
            <a:r>
              <a:rPr lang="hu-HU" sz="2000" dirty="0" err="1">
                <a:latin typeface="Cambria" panose="02040503050406030204" pitchFamily="18" charset="0"/>
              </a:rPr>
              <a:t>szomszédaink</a:t>
            </a:r>
            <a:r>
              <a:rPr lang="hu-HU" sz="2000" dirty="0">
                <a:latin typeface="Cambria" panose="02040503050406030204" pitchFamily="18" charset="0"/>
              </a:rPr>
              <a:t> törvényeit veszi </a:t>
            </a:r>
            <a:r>
              <a:rPr lang="hu-HU" sz="2000" dirty="0" err="1">
                <a:latin typeface="Cambria" panose="02040503050406030204" pitchFamily="18" charset="0"/>
              </a:rPr>
              <a:t>mintául</a:t>
            </a:r>
            <a:r>
              <a:rPr lang="hu-HU" sz="2000" dirty="0">
                <a:latin typeface="Cambria" panose="02040503050406030204" pitchFamily="18" charset="0"/>
              </a:rPr>
              <a:t>, s inkább mi szolgálunk </a:t>
            </a:r>
            <a:r>
              <a:rPr lang="hu-HU" sz="2000" dirty="0" err="1">
                <a:latin typeface="Cambria" panose="02040503050406030204" pitchFamily="18" charset="0"/>
              </a:rPr>
              <a:t>példaképül</a:t>
            </a:r>
            <a:r>
              <a:rPr lang="hu-HU" sz="2000" dirty="0">
                <a:latin typeface="Cambria" panose="02040503050406030204" pitchFamily="18" charset="0"/>
              </a:rPr>
              <a:t> másoknak, mint hogy mi utánoznánk más népeket. A neve pedig, mivel az uralom nem néhány ember, hanem a többség kezében van, demokrácia. A magánügyekben a törvény mindenkinek egyenlő jogot biztosít, ami pedig a tekintélyt és azt illeti, hogy egyesek miért örvendenek jó hírnek, a megbecsülés nem a közéletben elfoglalt helyzetüktől, hanem az érdemeiktől függ, s ha valaki képes rá, hogy városának valamilyen szolgálatot tegyen, ezt akkor is megteheti, ha szegénysége miatt társadalmi rangja jelentéktelen.”</a:t>
            </a:r>
          </a:p>
          <a:p>
            <a:pPr algn="just"/>
            <a:r>
              <a:rPr lang="hu-HU" sz="2000" i="1" dirty="0">
                <a:latin typeface="Cambria" panose="02040503050406030204" pitchFamily="18" charset="0"/>
              </a:rPr>
              <a:t>		</a:t>
            </a:r>
            <a:r>
              <a:rPr lang="hu-HU" sz="2000" dirty="0">
                <a:latin typeface="Cambria" panose="02040503050406030204" pitchFamily="18" charset="0"/>
              </a:rPr>
              <a:t>(Periklész beszéde Thuküdidésznél, Kr. e. V. század)</a:t>
            </a:r>
            <a:endParaRPr lang="hu-HU" sz="2400" dirty="0">
              <a:latin typeface="Cambria" panose="02040503050406030204" pitchFamily="18" charset="0"/>
            </a:endParaRPr>
          </a:p>
        </p:txBody>
      </p:sp>
      <p:sp>
        <p:nvSpPr>
          <p:cNvPr id="16" name="Text Box 2">
            <a:extLst>
              <a:ext uri="{FF2B5EF4-FFF2-40B4-BE49-F238E27FC236}">
                <a16:creationId xmlns:a16="http://schemas.microsoft.com/office/drawing/2014/main" id="{720C4C0B-0497-4658-AD48-08A8AAD93305}"/>
              </a:ext>
            </a:extLst>
          </p:cNvPr>
          <p:cNvSpPr txBox="1">
            <a:spLocks noChangeArrowheads="1"/>
          </p:cNvSpPr>
          <p:nvPr/>
        </p:nvSpPr>
        <p:spPr bwMode="auto">
          <a:xfrm>
            <a:off x="179513" y="4221088"/>
            <a:ext cx="8784974" cy="2520280"/>
          </a:xfrm>
          <a:prstGeom prst="rect">
            <a:avLst/>
          </a:prstGeom>
          <a:solidFill>
            <a:srgbClr val="FFCC66"/>
          </a:solidFill>
          <a:ln w="38100">
            <a:solidFill>
              <a:srgbClr val="C00000"/>
            </a:solidFill>
            <a:prstDash val="sysDash"/>
            <a:round/>
            <a:headEnd/>
            <a:tailEnd/>
          </a:ln>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r>
              <a:rPr lang="hu-HU" sz="2000" dirty="0">
                <a:latin typeface="Cambria" panose="02040503050406030204" pitchFamily="18" charset="0"/>
              </a:rPr>
              <a:t>„Ami az athéni államrendet illeti, azt ugyan nem helyeslem, hogy az államrendnek ezt a formáját választották, mert ezzel a választásukkal egyúttal azt is választották, hogy a </a:t>
            </a:r>
            <a:r>
              <a:rPr lang="hu-HU" sz="2000" dirty="0" err="1">
                <a:latin typeface="Cambria" panose="02040503050406030204" pitchFamily="18" charset="0"/>
              </a:rPr>
              <a:t>hitványaknak</a:t>
            </a:r>
            <a:r>
              <a:rPr lang="hu-HU" sz="2000" dirty="0">
                <a:latin typeface="Cambria" panose="02040503050406030204" pitchFamily="18" charset="0"/>
              </a:rPr>
              <a:t> jobban menjen a dolguk, mint az előkelőknek, ezért tehát nem helyeslem. De viszont, hogy – ha már egyszer így határoztak – államrendjüket jól </a:t>
            </a:r>
            <a:r>
              <a:rPr lang="hu-HU" sz="2000" dirty="0" err="1">
                <a:latin typeface="Cambria" panose="02040503050406030204" pitchFamily="18" charset="0"/>
              </a:rPr>
              <a:t>őrzik</a:t>
            </a:r>
            <a:r>
              <a:rPr lang="hu-HU" sz="2000" dirty="0">
                <a:latin typeface="Cambria" panose="02040503050406030204" pitchFamily="18" charset="0"/>
              </a:rPr>
              <a:t>, és egyébként helyesen járnak el, még ha a többi görögök úgy látják is, hogy hibáznak – ezt ki fogom mutatni.”</a:t>
            </a:r>
          </a:p>
          <a:p>
            <a:pPr algn="just"/>
            <a:r>
              <a:rPr lang="hu-HU" sz="2000" i="1" dirty="0">
                <a:latin typeface="Cambria" panose="02040503050406030204" pitchFamily="18" charset="0"/>
              </a:rPr>
              <a:t>		</a:t>
            </a:r>
            <a:r>
              <a:rPr lang="hu-HU" sz="2000" dirty="0">
                <a:latin typeface="Cambria" panose="02040503050406030204" pitchFamily="18" charset="0"/>
              </a:rPr>
              <a:t>(Részlet </a:t>
            </a:r>
            <a:r>
              <a:rPr lang="hu-HU" sz="2000" dirty="0" err="1">
                <a:latin typeface="Cambria" panose="02040503050406030204" pitchFamily="18" charset="0"/>
              </a:rPr>
              <a:t>Pszeudo</a:t>
            </a:r>
            <a:r>
              <a:rPr lang="hu-HU" sz="2000" dirty="0">
                <a:latin typeface="Cambria" panose="02040503050406030204" pitchFamily="18" charset="0"/>
              </a:rPr>
              <a:t>-Xenophón </a:t>
            </a:r>
            <a:r>
              <a:rPr lang="hu-HU" sz="2000" i="1" dirty="0">
                <a:latin typeface="Cambria" panose="02040503050406030204" pitchFamily="18" charset="0"/>
              </a:rPr>
              <a:t>Az athéni állam </a:t>
            </a:r>
            <a:r>
              <a:rPr lang="hu-HU" sz="2000" dirty="0">
                <a:latin typeface="Cambria" panose="02040503050406030204" pitchFamily="18" charset="0"/>
              </a:rPr>
              <a:t>című </a:t>
            </a:r>
          </a:p>
          <a:p>
            <a:pPr algn="just"/>
            <a:r>
              <a:rPr lang="hu-HU" sz="2000" dirty="0">
                <a:latin typeface="Cambria" panose="02040503050406030204" pitchFamily="18" charset="0"/>
              </a:rPr>
              <a:t>			munkájából, Kr. e. V. század vége)</a:t>
            </a:r>
            <a:endParaRPr lang="hu-HU" sz="2400" dirty="0">
              <a:latin typeface="Cambria" panose="02040503050406030204" pitchFamily="18" charset="0"/>
            </a:endParaRPr>
          </a:p>
        </p:txBody>
      </p:sp>
    </p:spTree>
    <p:extLst>
      <p:ext uri="{BB962C8B-B14F-4D97-AF65-F5344CB8AC3E}">
        <p14:creationId xmlns:p14="http://schemas.microsoft.com/office/powerpoint/2010/main" val="2726507342"/>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A35C6D57-3630-48E6-A048-FA96F6860905}"/>
              </a:ext>
            </a:extLst>
          </p:cNvPr>
          <p:cNvSpPr txBox="1">
            <a:spLocks noChangeArrowheads="1"/>
          </p:cNvSpPr>
          <p:nvPr/>
        </p:nvSpPr>
        <p:spPr bwMode="auto">
          <a:xfrm>
            <a:off x="179512" y="55563"/>
            <a:ext cx="87849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ct val="0"/>
              </a:spcBef>
              <a:buClrTx/>
              <a:buFontTx/>
              <a:buNone/>
            </a:pPr>
            <a:r>
              <a:rPr lang="hu-HU" altLang="hu-HU" sz="2400" b="1" dirty="0">
                <a:solidFill>
                  <a:srgbClr val="FF950E"/>
                </a:solidFill>
                <a:latin typeface="Cambria" panose="02040503050406030204" pitchFamily="18" charset="0"/>
              </a:rPr>
              <a:t>A periklészi Athén</a:t>
            </a:r>
          </a:p>
        </p:txBody>
      </p:sp>
      <p:graphicFrame>
        <p:nvGraphicFramePr>
          <p:cNvPr id="4" name="Diagram 3">
            <a:extLst>
              <a:ext uri="{FF2B5EF4-FFF2-40B4-BE49-F238E27FC236}">
                <a16:creationId xmlns:a16="http://schemas.microsoft.com/office/drawing/2014/main" id="{AF4C977B-E9A5-4C2C-A0E7-6A82EF91E76D}"/>
              </a:ext>
            </a:extLst>
          </p:cNvPr>
          <p:cNvGraphicFramePr/>
          <p:nvPr>
            <p:extLst>
              <p:ext uri="{D42A27DB-BD31-4B8C-83A1-F6EECF244321}">
                <p14:modId xmlns:p14="http://schemas.microsoft.com/office/powerpoint/2010/main" val="750168346"/>
              </p:ext>
            </p:extLst>
          </p:nvPr>
        </p:nvGraphicFramePr>
        <p:xfrm>
          <a:off x="179511" y="980728"/>
          <a:ext cx="8784975"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201D1C34-5C60-4905-A801-337DCC46773B}"/>
              </a:ext>
            </a:extLst>
          </p:cNvPr>
          <p:cNvSpPr txBox="1">
            <a:spLocks noChangeArrowheads="1"/>
          </p:cNvSpPr>
          <p:nvPr/>
        </p:nvSpPr>
        <p:spPr bwMode="auto">
          <a:xfrm>
            <a:off x="179511" y="6453336"/>
            <a:ext cx="8784975" cy="404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SzPct val="45000"/>
              <a:buFontTx/>
              <a:buNone/>
            </a:pPr>
            <a:r>
              <a:rPr lang="hu-HU" altLang="hu-HU" b="1" dirty="0">
                <a:latin typeface="Cambria" panose="02040503050406030204" pitchFamily="18" charset="0"/>
              </a:rPr>
              <a:t>Athén társadalma. Kr. e. 430 körül kb. 310 ezer lakosa volt a polisznak.</a:t>
            </a:r>
          </a:p>
        </p:txBody>
      </p:sp>
    </p:spTree>
    <p:extLst>
      <p:ext uri="{BB962C8B-B14F-4D97-AF65-F5344CB8AC3E}">
        <p14:creationId xmlns:p14="http://schemas.microsoft.com/office/powerpoint/2010/main" val="1207393363"/>
      </p:ext>
    </p:extLst>
  </p:cSld>
  <p:clrMapOvr>
    <a:masterClrMapping/>
  </p:clrMapOvr>
  <p:transition spd="slow">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té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éma">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hu-H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hu-H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té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é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é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é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1147</Words>
  <Application>Microsoft Office PowerPoint</Application>
  <PresentationFormat>Diavetítés a képernyőre (4:3 oldalarány)</PresentationFormat>
  <Paragraphs>89</Paragraphs>
  <Slides>18</Slides>
  <Notes>18</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18</vt:i4>
      </vt:variant>
    </vt:vector>
  </HeadingPairs>
  <TitlesOfParts>
    <vt:vector size="23" baseType="lpstr">
      <vt:lpstr>Arial</vt:lpstr>
      <vt:lpstr>Cambria</vt:lpstr>
      <vt:lpstr>Times New Roman</vt:lpstr>
      <vt:lpstr>Wingdings</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 kor kulturális központja, Athén </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Sumér, az első civilizáció</dc:title>
  <dc:creator>FeketeBalint</dc:creator>
  <cp:lastModifiedBy>Móni</cp:lastModifiedBy>
  <cp:revision>180</cp:revision>
  <cp:lastPrinted>1601-01-01T00:00:00Z</cp:lastPrinted>
  <dcterms:created xsi:type="dcterms:W3CDTF">2005-09-25T20:19:27Z</dcterms:created>
  <dcterms:modified xsi:type="dcterms:W3CDTF">2021-01-04T15:31:41Z</dcterms:modified>
</cp:coreProperties>
</file>