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266" r:id="rId2"/>
    <p:sldId id="279" r:id="rId3"/>
    <p:sldId id="283" r:id="rId4"/>
    <p:sldId id="284" r:id="rId5"/>
    <p:sldId id="277" r:id="rId6"/>
    <p:sldId id="276" r:id="rId7"/>
    <p:sldId id="267" r:id="rId8"/>
    <p:sldId id="258" r:id="rId9"/>
    <p:sldId id="259" r:id="rId10"/>
    <p:sldId id="260" r:id="rId11"/>
    <p:sldId id="257" r:id="rId12"/>
    <p:sldId id="273" r:id="rId13"/>
    <p:sldId id="274" r:id="rId14"/>
    <p:sldId id="280" r:id="rId15"/>
    <p:sldId id="281" r:id="rId16"/>
    <p:sldId id="275" r:id="rId17"/>
    <p:sldId id="263" r:id="rId18"/>
    <p:sldId id="282" r:id="rId19"/>
    <p:sldId id="269" r:id="rId20"/>
    <p:sldId id="270" r:id="rId21"/>
    <p:sldId id="268" r:id="rId2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>
      <p:cViewPr varScale="1">
        <p:scale>
          <a:sx n="100" d="100"/>
          <a:sy n="100" d="100"/>
        </p:scale>
        <p:origin x="1176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1433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1434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1434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3537" cy="1248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EBCF5D39-75D3-4176-B475-A683D4563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AEFE27AA-F5BE-49F7-8608-72877B09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81626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EBCF5D39-75D3-4176-B475-A683D4563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AEFE27AA-F5BE-49F7-8608-72877B09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65033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011947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727821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EBCF5D39-75D3-4176-B475-A683D4563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AEFE27AA-F5BE-49F7-8608-72877B09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90503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EBCF5D39-75D3-4176-B475-A683D4563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AEFE27AA-F5BE-49F7-8608-72877B09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48399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248235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EBCF5D39-75D3-4176-B475-A683D4563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AEFE27AA-F5BE-49F7-8608-72877B09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05720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EBCF5D39-75D3-4176-B475-A683D4563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AEFE27AA-F5BE-49F7-8608-72877B09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2" name="Jegyzetek helye 1">
            <a:extLst>
              <a:ext uri="{FF2B5EF4-FFF2-40B4-BE49-F238E27FC236}">
                <a16:creationId xmlns:a16="http://schemas.microsoft.com/office/drawing/2014/main" id="{21FA55C5-38CA-492C-8F75-55AC1CB71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3134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20551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EBCF5D39-75D3-4176-B475-A683D4563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AEFE27AA-F5BE-49F7-8608-72877B09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16659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36611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7593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25910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0143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4067F-A6EF-456C-BDE6-C33C5F884B5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9581838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996E0-F544-4913-96A7-0BBD44AC3E6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63978437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12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12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5C654-A410-4939-BADF-FA412736268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9445491"/>
      </p:ext>
    </p:extLst>
  </p:cSld>
  <p:clrMapOvr>
    <a:masterClrMapping/>
  </p:clrMapOvr>
  <p:transition spd="slow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444E-E883-44CE-A57B-2D419C9C517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02974779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F8669-1BA9-416A-9565-233A5A12CE7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16004979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F01B7-340F-41A5-8565-02099188745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91720738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63A60-960E-48C0-B9C6-1641EF93D1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2706306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F099-881E-4CDD-BA72-80E75669BAB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1109437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29A-9729-4FFD-8C6D-737CBD44DD5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51099701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191E-EA52-4201-A5BD-04CE01E7AB3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59949262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3825B-C705-4001-A186-8B880643915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37440385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4ACD0-7DA8-43AA-8457-D12FDC271DD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9769748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Címszöveg formátumának szerkesztése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Vázlatszöveg formátumának szerkesztése</a:t>
            </a:r>
          </a:p>
          <a:p>
            <a:pPr lvl="1"/>
            <a:r>
              <a:rPr lang="en-GB" altLang="hu-HU"/>
              <a:t>Második vázlatszint</a:t>
            </a:r>
          </a:p>
          <a:p>
            <a:pPr lvl="2"/>
            <a:r>
              <a:rPr lang="en-GB" altLang="hu-HU"/>
              <a:t>Harmadik vázlatszint</a:t>
            </a:r>
          </a:p>
          <a:p>
            <a:pPr lvl="3"/>
            <a:r>
              <a:rPr lang="en-GB" altLang="hu-HU"/>
              <a:t>Negyedik vázlatszint</a:t>
            </a:r>
          </a:p>
          <a:p>
            <a:pPr lvl="4"/>
            <a:r>
              <a:rPr lang="en-GB" altLang="hu-HU"/>
              <a:t>Ötödik vázlatszint</a:t>
            </a:r>
          </a:p>
          <a:p>
            <a:pPr lvl="4"/>
            <a:r>
              <a:rPr lang="en-GB" altLang="hu-HU"/>
              <a:t>Hatodik vázlatszint</a:t>
            </a:r>
          </a:p>
          <a:p>
            <a:pPr lvl="4"/>
            <a:r>
              <a:rPr lang="en-GB" altLang="hu-HU"/>
              <a:t>Hetedik vázlatszint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319ACCF-8178-4921-9A89-84C840DFAA7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r"/>
  </p:transition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7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zaweb.hu/Extra-3D_modellek-Okori_gorog_lakohaz-1204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Képtalálat a következőre: „ancient greek ball game”">
            <a:extLst>
              <a:ext uri="{FF2B5EF4-FFF2-40B4-BE49-F238E27FC236}">
                <a16:creationId xmlns:a16="http://schemas.microsoft.com/office/drawing/2014/main" id="{25CAD861-553F-417A-8932-E7557408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61" y="1554492"/>
            <a:ext cx="3057705" cy="29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1">
            <a:extLst>
              <a:ext uri="{FF2B5EF4-FFF2-40B4-BE49-F238E27FC236}">
                <a16:creationId xmlns:a16="http://schemas.microsoft.com/office/drawing/2014/main" id="{5A86F8B9-888B-4D1A-B815-2735A3A6C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CA11F"/>
                </a:solidFill>
                <a:latin typeface="Cambria" panose="02040503050406030204" pitchFamily="18" charset="0"/>
              </a:rPr>
              <a:t>A GÖRÖG MINDENNAPOK (28)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7674259-5EAC-439C-9671-47A69B785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052513"/>
            <a:ext cx="8784976" cy="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 játékok</a:t>
            </a:r>
            <a:endParaRPr lang="hu-HU" altLang="hu-HU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2054" name="Picture 6" descr="https://upload.wikimedia.org/wikipedia/commons/a/a2/Ancient_Greek_Football_Player.jpg">
            <a:extLst>
              <a:ext uri="{FF2B5EF4-FFF2-40B4-BE49-F238E27FC236}">
                <a16:creationId xmlns:a16="http://schemas.microsoft.com/office/drawing/2014/main" id="{18C5121A-AB05-455A-8889-E003AD0D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22" y="1556792"/>
            <a:ext cx="397590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ancientolympics.arts.kuleuven.be/thumbs/P0187.jpg">
            <a:extLst>
              <a:ext uri="{FF2B5EF4-FFF2-40B4-BE49-F238E27FC236}">
                <a16:creationId xmlns:a16="http://schemas.microsoft.com/office/drawing/2014/main" id="{47E6D1F9-2433-406F-B6F4-AC84705A2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56792"/>
            <a:ext cx="3057705" cy="296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éptalálat a következőre: „ancient greek ball game”">
            <a:extLst>
              <a:ext uri="{FF2B5EF4-FFF2-40B4-BE49-F238E27FC236}">
                <a16:creationId xmlns:a16="http://schemas.microsoft.com/office/drawing/2014/main" id="{2448B28D-655E-4B3D-A629-88A7EF748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25546"/>
            <a:ext cx="4779810" cy="23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995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3C245A4D-0A6E-4BBD-A90A-132DE788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A görög nők élete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0D825E6-8F6D-4712-B263-EBBF643E3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8"/>
            <a:ext cx="8783714" cy="120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</a:pPr>
            <a:r>
              <a:rPr lang="hu-HU" altLang="hu-HU" sz="2400" b="1" dirty="0">
                <a:latin typeface="Cambria" panose="02040503050406030204" pitchFamily="18" charset="0"/>
              </a:rPr>
              <a:t>A nők foglalkozása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szakmák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- bába, orvos, filozófus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B1348E8-CD5C-4CF5-8A8F-F128BE4C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4" y="3069044"/>
            <a:ext cx="4283330" cy="383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86475320-B3C0-4F09-A6A6-9F3CB9C4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" y="3069044"/>
            <a:ext cx="3948939" cy="378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4DDD7F6-4545-426F-96FF-FCA41175C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155" y="997320"/>
            <a:ext cx="4523332" cy="2023887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402456C-5F66-46AA-BF15-816661C31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784" y="6021288"/>
            <a:ext cx="1743980" cy="62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Nők mosakodnak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135232B-A3C9-4B14-B12F-94EADF1D0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" y="3069044"/>
            <a:ext cx="1076479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hu-HU" altLang="hu-HU" b="1" dirty="0">
                <a:solidFill>
                  <a:schemeClr val="bg1"/>
                </a:solidFill>
                <a:latin typeface="Cambria" panose="02040503050406030204" pitchFamily="18" charset="0"/>
              </a:rPr>
              <a:t>Hetéra</a:t>
            </a:r>
          </a:p>
        </p:txBody>
      </p:sp>
      <p:pic>
        <p:nvPicPr>
          <p:cNvPr id="4098" name="Picture 2" descr="Kapcsolódó kép">
            <a:extLst>
              <a:ext uri="{FF2B5EF4-FFF2-40B4-BE49-F238E27FC236}">
                <a16:creationId xmlns:a16="http://schemas.microsoft.com/office/drawing/2014/main" id="{6A5BEBCE-31B3-49FA-9E62-4EA1194EA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/>
          <a:stretch/>
        </p:blipFill>
        <p:spPr bwMode="auto">
          <a:xfrm>
            <a:off x="7422677" y="3069044"/>
            <a:ext cx="1743105" cy="382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aea, Athena and the birth of Erichthonius | Athenian red-figure calyx krater C5th B.C. | Virginia Museum of Fine Arts, Richmond">
            <a:extLst>
              <a:ext uri="{FF2B5EF4-FFF2-40B4-BE49-F238E27FC236}">
                <a16:creationId xmlns:a16="http://schemas.microsoft.com/office/drawing/2014/main" id="{0856AC51-2B6A-4347-8ED5-872FB267A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78" y="3069306"/>
            <a:ext cx="3717603" cy="379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1">
            <a:extLst>
              <a:ext uri="{FF2B5EF4-FFF2-40B4-BE49-F238E27FC236}">
                <a16:creationId xmlns:a16="http://schemas.microsoft.com/office/drawing/2014/main" id="{5A86F8B9-888B-4D1A-B815-2735A3A6C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CA11F"/>
                </a:solidFill>
                <a:latin typeface="Cambria" panose="02040503050406030204" pitchFamily="18" charset="0"/>
              </a:rPr>
              <a:t>A kisgyermekek nevelése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C72443C-0D26-4280-9FBB-CA8E84B44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052513"/>
            <a:ext cx="8784976" cy="201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 születés</a:t>
            </a:r>
            <a:b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	</a:t>
            </a: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kisfiú: olajfa koszorú az ajtóra</a:t>
            </a:r>
            <a:b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 kislány: gyapjúcsomó</a:t>
            </a:r>
            <a:b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 sokkal több gyereket neveltek, mint ma</a:t>
            </a:r>
            <a:b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	- sok gyerek meghalt</a:t>
            </a:r>
            <a:endParaRPr lang="hu-HU" altLang="hu-HU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Kapcsolódó kép">
            <a:extLst>
              <a:ext uri="{FF2B5EF4-FFF2-40B4-BE49-F238E27FC236}">
                <a16:creationId xmlns:a16="http://schemas.microsoft.com/office/drawing/2014/main" id="{E3A36BB1-F5C7-4438-967B-D362D978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3" y="3068844"/>
            <a:ext cx="2777145" cy="37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heoi.com/image/T1.2Gaia.jpg">
            <a:extLst>
              <a:ext uri="{FF2B5EF4-FFF2-40B4-BE49-F238E27FC236}">
                <a16:creationId xmlns:a16="http://schemas.microsoft.com/office/drawing/2014/main" id="{B0AF7B07-FBA3-4153-A5D2-B41EB24D0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14" y="3068960"/>
            <a:ext cx="3037174" cy="37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469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3C245A4D-0A6E-4BBD-A90A-132DE788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CA11F"/>
                </a:solidFill>
                <a:latin typeface="Cambria" panose="02040503050406030204" pitchFamily="18" charset="0"/>
              </a:rPr>
              <a:t>A kisgyermekek nevelése </a:t>
            </a:r>
            <a:endParaRPr lang="hu-HU" altLang="hu-HU" sz="2400" b="1" dirty="0">
              <a:solidFill>
                <a:srgbClr val="FF950E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9B1AFA2C-4D39-46FA-92FF-4DB81D451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7"/>
            <a:ext cx="8783713" cy="199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</a:pPr>
            <a:r>
              <a:rPr lang="hu-HU" altLang="hu-HU" sz="2400" b="1" dirty="0">
                <a:latin typeface="Cambria" panose="02040503050406030204" pitchFamily="18" charset="0"/>
              </a:rPr>
              <a:t>A gyermekkor (</a:t>
            </a:r>
            <a:r>
              <a:rPr lang="hu-HU" altLang="hu-HU" sz="2400" b="1" dirty="0" err="1">
                <a:latin typeface="Cambria" panose="02040503050406030204" pitchFamily="18" charset="0"/>
              </a:rPr>
              <a:t>Taügetosz</a:t>
            </a:r>
            <a:r>
              <a:rPr lang="hu-HU" altLang="hu-HU" sz="2400" b="1" dirty="0">
                <a:latin typeface="Cambria" panose="02040503050406030204" pitchFamily="18" charset="0"/>
              </a:rPr>
              <a:t> és „kitett gyerekek! - mítoszokban is megjelenik: Oidipusz – egy példa)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 rövid ideig tartott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gyermekhalandóság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- 50%-</a:t>
            </a:r>
            <a:r>
              <a:rPr lang="hu-HU" altLang="hu-HU" sz="2400" dirty="0" err="1">
                <a:latin typeface="Cambria" panose="02040503050406030204" pitchFamily="18" charset="0"/>
                <a:sym typeface="Wingdings" panose="05000000000000000000" pitchFamily="2" charset="2"/>
              </a:rPr>
              <a:t>uk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 nem érte el a 6 éves kort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 7-8 éves korukig édesanyjuk mellett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0AAEBDB-E719-457E-B11C-8A8E81299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4735"/>
            <a:ext cx="9144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Kisgyerekek </a:t>
            </a:r>
          </a:p>
        </p:txBody>
      </p:sp>
      <p:pic>
        <p:nvPicPr>
          <p:cNvPr id="7172" name="Picture 4" descr="Képtalálat a következőre: „ancient greek children toys”">
            <a:extLst>
              <a:ext uri="{FF2B5EF4-FFF2-40B4-BE49-F238E27FC236}">
                <a16:creationId xmlns:a16="http://schemas.microsoft.com/office/drawing/2014/main" id="{D26FD59F-1736-4177-A4FA-3DAEF70D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288939"/>
            <a:ext cx="8064896" cy="32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9188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Kapcsolódó kép">
            <a:extLst>
              <a:ext uri="{FF2B5EF4-FFF2-40B4-BE49-F238E27FC236}">
                <a16:creationId xmlns:a16="http://schemas.microsoft.com/office/drawing/2014/main" id="{5772215F-E3B2-478C-A83C-D8DF3E6A7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851" y="3696994"/>
            <a:ext cx="4593902" cy="275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3C245A4D-0A6E-4BBD-A90A-132DE788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CA11F"/>
                </a:solidFill>
                <a:latin typeface="Cambria" panose="02040503050406030204" pitchFamily="18" charset="0"/>
              </a:rPr>
              <a:t>A kisgyermekek nevelése </a:t>
            </a:r>
            <a:endParaRPr lang="hu-HU" altLang="hu-HU" sz="2400" b="1" dirty="0">
              <a:solidFill>
                <a:srgbClr val="FF950E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FA4A59C8-BAD9-4FBC-B09E-BC4A845B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7"/>
            <a:ext cx="8783713" cy="84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</a:pPr>
            <a:r>
              <a:rPr lang="hu-HU" altLang="hu-HU" sz="2400" b="1" dirty="0">
                <a:latin typeface="Cambria" panose="02040503050406030204" pitchFamily="18" charset="0"/>
              </a:rPr>
              <a:t>A gyermekkor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 játékok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4F8503C-4425-43C9-AC27-75BD62264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hu-HU" altLang="hu-HU" b="1" dirty="0">
                <a:latin typeface="Cambria" panose="02040503050406030204" pitchFamily="18" charset="0"/>
              </a:rPr>
              <a:t>Achilles és Ajax játszanak – Görög játékok</a:t>
            </a:r>
          </a:p>
        </p:txBody>
      </p:sp>
      <p:pic>
        <p:nvPicPr>
          <p:cNvPr id="8194" name="Picture 2" descr="Képtalálat a következőre: „ancient greek children toys”">
            <a:extLst>
              <a:ext uri="{FF2B5EF4-FFF2-40B4-BE49-F238E27FC236}">
                <a16:creationId xmlns:a16="http://schemas.microsoft.com/office/drawing/2014/main" id="{D700102A-DD99-4523-AD58-67AFE0D6D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2764"/>
            <a:ext cx="3528390" cy="269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apcsolódó kép">
            <a:extLst>
              <a:ext uri="{FF2B5EF4-FFF2-40B4-BE49-F238E27FC236}">
                <a16:creationId xmlns:a16="http://schemas.microsoft.com/office/drawing/2014/main" id="{0AEEED95-403D-407A-B8F3-81C22244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54" y="3696996"/>
            <a:ext cx="2779946" cy="275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éptalálat a következőre: „ancient greek children toys”">
            <a:extLst>
              <a:ext uri="{FF2B5EF4-FFF2-40B4-BE49-F238E27FC236}">
                <a16:creationId xmlns:a16="http://schemas.microsoft.com/office/drawing/2014/main" id="{F4AF26D7-609F-4291-A6C9-D98A585B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13" y="3696993"/>
            <a:ext cx="2756341" cy="275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apcsolódó kép">
            <a:extLst>
              <a:ext uri="{FF2B5EF4-FFF2-40B4-BE49-F238E27FC236}">
                <a16:creationId xmlns:a16="http://schemas.microsoft.com/office/drawing/2014/main" id="{061D4EDA-C220-4811-ACB4-3258E2BA2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/>
          <a:stretch/>
        </p:blipFill>
        <p:spPr bwMode="auto">
          <a:xfrm>
            <a:off x="3059832" y="1001095"/>
            <a:ext cx="2384648" cy="26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0294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éptalálat a következőre: „ancient greece board game”">
            <a:extLst>
              <a:ext uri="{FF2B5EF4-FFF2-40B4-BE49-F238E27FC236}">
                <a16:creationId xmlns:a16="http://schemas.microsoft.com/office/drawing/2014/main" id="{A9FC8D33-7393-469C-8657-3E191A9F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77" y="4033542"/>
            <a:ext cx="2600338" cy="28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1">
            <a:extLst>
              <a:ext uri="{FF2B5EF4-FFF2-40B4-BE49-F238E27FC236}">
                <a16:creationId xmlns:a16="http://schemas.microsoft.com/office/drawing/2014/main" id="{5A86F8B9-888B-4D1A-B815-2735A3A6C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CA11F"/>
                </a:solidFill>
                <a:latin typeface="Cambria" panose="02040503050406030204" pitchFamily="18" charset="0"/>
              </a:rPr>
              <a:t>A kisgyermekek nevelése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7674259-5EAC-439C-9671-47A69B785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052513"/>
            <a:ext cx="8784976" cy="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 játékok</a:t>
            </a:r>
            <a:endParaRPr lang="hu-HU" altLang="hu-HU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Kapcsolódó kép">
            <a:extLst>
              <a:ext uri="{FF2B5EF4-FFF2-40B4-BE49-F238E27FC236}">
                <a16:creationId xmlns:a16="http://schemas.microsoft.com/office/drawing/2014/main" id="{A7C29938-5124-4DA6-84A4-A4EE95120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694250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apcsolódó kép">
            <a:extLst>
              <a:ext uri="{FF2B5EF4-FFF2-40B4-BE49-F238E27FC236}">
                <a16:creationId xmlns:a16="http://schemas.microsoft.com/office/drawing/2014/main" id="{5959BAAC-04B8-497B-8E51-500A044A1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/>
          <a:stretch/>
        </p:blipFill>
        <p:spPr bwMode="auto">
          <a:xfrm>
            <a:off x="6942505" y="1556793"/>
            <a:ext cx="2203315" cy="249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ncient dices">
            <a:extLst>
              <a:ext uri="{FF2B5EF4-FFF2-40B4-BE49-F238E27FC236}">
                <a16:creationId xmlns:a16="http://schemas.microsoft.com/office/drawing/2014/main" id="{AB662B26-2CC1-49DF-B75A-8D83FD068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7"/>
          <a:stretch/>
        </p:blipFill>
        <p:spPr bwMode="auto">
          <a:xfrm>
            <a:off x="6483036" y="5874614"/>
            <a:ext cx="918937" cy="98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10687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5A86F8B9-888B-4D1A-B815-2735A3A6C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CA11F"/>
                </a:solidFill>
                <a:latin typeface="Cambria" panose="02040503050406030204" pitchFamily="18" charset="0"/>
              </a:rPr>
              <a:t>Az iskoláskor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7674259-5EAC-439C-9671-47A69B785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052514"/>
            <a:ext cx="8784976" cy="208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indent="-34290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 tanítás</a:t>
            </a:r>
            <a:b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	</a:t>
            </a: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gazdag családok: külön tanárt fogadtak</a:t>
            </a:r>
            <a:b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 szegényebbek tanárhoz küldték a gyerekeket</a:t>
            </a:r>
            <a:b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 írás, olvasás, számolás, versek, zene</a:t>
            </a:r>
            <a:b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	- viasztábla, papirusztekercsek</a:t>
            </a:r>
            <a:endParaRPr lang="hu-HU" sz="2400" dirty="0">
              <a:latin typeface="Cambria" panose="020405030504060302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013FF06-A338-4575-8F45-6F8E36E3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6766522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04CB2B2A-66D5-435F-B41E-8C7F785F4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6522" y="5783780"/>
            <a:ext cx="2377478" cy="107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hu-HU" altLang="hu-HU" b="1" dirty="0">
                <a:latin typeface="Cambria" panose="02040503050406030204" pitchFamily="18" charset="0"/>
              </a:rPr>
              <a:t>Írástanítás</a:t>
            </a:r>
          </a:p>
          <a:p>
            <a:pPr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Zeneoktatás Athénban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1EE8DDF3-61B5-4A40-B447-06288F83A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23" y="2637401"/>
            <a:ext cx="3173177" cy="314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13784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3C245A4D-0A6E-4BBD-A90A-132DE788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A gyermek és az iskola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0175115-C518-4EF4-8B02-4A0C0832B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6766522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B7FD11EC-D79E-4D6F-AA0C-3E4048FD8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6522" y="4318127"/>
            <a:ext cx="2377478" cy="253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hu-HU" altLang="hu-HU" b="1" dirty="0">
                <a:latin typeface="Cambria" panose="02040503050406030204" pitchFamily="18" charset="0"/>
              </a:rPr>
              <a:t>Írástanítás</a:t>
            </a:r>
          </a:p>
          <a:p>
            <a:pPr algn="ctr"/>
            <a:endParaRPr lang="hu-HU" altLang="hu-HU" b="1" dirty="0">
              <a:latin typeface="Cambria" panose="02040503050406030204" pitchFamily="18" charset="0"/>
            </a:endParaRPr>
          </a:p>
          <a:p>
            <a:pPr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Zeneoktatás Athénban 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76D6F96F-AEF5-4287-B959-1733CA88D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98536"/>
            <a:ext cx="3347864" cy="331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B1A4ED02-E254-4638-9476-84CE3C8A2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8"/>
            <a:ext cx="8783713" cy="235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</a:pPr>
            <a:r>
              <a:rPr lang="hu-HU" altLang="hu-HU" sz="2400" b="1" dirty="0">
                <a:latin typeface="Cambria" panose="02040503050406030204" pitchFamily="18" charset="0"/>
              </a:rPr>
              <a:t>A gyermekkor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oktatás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- Spárta: állami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jó polgárt nevelni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iskola: fiúk, lányok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módosabbak: házi tanító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910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Képtalálat a következőre: „ancient greek javelin”">
            <a:extLst>
              <a:ext uri="{FF2B5EF4-FFF2-40B4-BE49-F238E27FC236}">
                <a16:creationId xmlns:a16="http://schemas.microsoft.com/office/drawing/2014/main" id="{5630B7BE-6CBB-47B6-8088-B3871FE9A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3206"/>
            <a:ext cx="4127988" cy="39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A35C6D57-3630-48E6-A048-FA96F6860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A gyermek és az iskola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2509FFB-A067-4B39-B1F6-FC97C87D4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8"/>
            <a:ext cx="8783713" cy="156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</a:pPr>
            <a:r>
              <a:rPr lang="hu-HU" altLang="hu-HU" sz="2400" b="1" dirty="0">
                <a:latin typeface="Cambria" panose="02040503050406030204" pitchFamily="18" charset="0"/>
              </a:rPr>
              <a:t>A gyermekkor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testnevelés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- </a:t>
            </a:r>
            <a:r>
              <a:rPr lang="hu-HU" altLang="hu-HU" sz="2400" dirty="0" err="1">
                <a:latin typeface="Cambria" panose="02040503050406030204" pitchFamily="18" charset="0"/>
                <a:sym typeface="Wingdings" panose="05000000000000000000" pitchFamily="2" charset="2"/>
              </a:rPr>
              <a:t>gümnaszion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katonáskodásra készített fel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Kapcsolódó kép">
            <a:extLst>
              <a:ext uri="{FF2B5EF4-FFF2-40B4-BE49-F238E27FC236}">
                <a16:creationId xmlns:a16="http://schemas.microsoft.com/office/drawing/2014/main" id="{43EC216B-1443-46A0-8AF3-3043984F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77" y="2564904"/>
            <a:ext cx="2492423" cy="39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600DFF91-0DE9-468F-951E-006E090F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79704"/>
            <a:ext cx="8964487" cy="37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hu-HU" altLang="hu-HU" b="1" dirty="0">
                <a:latin typeface="Cambria" panose="02040503050406030204" pitchFamily="18" charset="0"/>
              </a:rPr>
              <a:t>Sportok</a:t>
            </a:r>
          </a:p>
        </p:txBody>
      </p:sp>
      <p:pic>
        <p:nvPicPr>
          <p:cNvPr id="10250" name="Picture 10" descr="Képtalálat a következőre: „ancient greek wrestling”">
            <a:extLst>
              <a:ext uri="{FF2B5EF4-FFF2-40B4-BE49-F238E27FC236}">
                <a16:creationId xmlns:a16="http://schemas.microsoft.com/office/drawing/2014/main" id="{98092A7B-C333-4409-8102-E7F888DDA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5734" y="2563206"/>
            <a:ext cx="6911468" cy="39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ncient Greek art">
            <a:extLst>
              <a:ext uri="{FF2B5EF4-FFF2-40B4-BE49-F238E27FC236}">
                <a16:creationId xmlns:a16="http://schemas.microsoft.com/office/drawing/2014/main" id="{C5FA0E87-BDD2-4DFD-BB3D-26F7B34F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960" y="2282007"/>
            <a:ext cx="5986040" cy="456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1">
            <a:extLst>
              <a:ext uri="{FF2B5EF4-FFF2-40B4-BE49-F238E27FC236}">
                <a16:creationId xmlns:a16="http://schemas.microsoft.com/office/drawing/2014/main" id="{5A86F8B9-888B-4D1A-B815-2735A3A6C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CA11F"/>
                </a:solidFill>
                <a:latin typeface="Cambria" panose="02040503050406030204" pitchFamily="18" charset="0"/>
              </a:rPr>
              <a:t>A fiatalok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7674259-5EAC-439C-9671-47A69B785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052513"/>
            <a:ext cx="8784976" cy="12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indent="-34290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 fiúk</a:t>
            </a:r>
            <a:b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katonáskodás 18 éves kortól</a:t>
            </a:r>
            <a:b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- Athén: 2 év szolgálat; Spárta: 60 éves korig</a:t>
            </a:r>
            <a:endParaRPr lang="hu-HU" sz="2400" dirty="0">
              <a:latin typeface="Cambria" panose="02040503050406030204" pitchFamily="18" charset="0"/>
            </a:endParaRPr>
          </a:p>
        </p:txBody>
      </p:sp>
      <p:pic>
        <p:nvPicPr>
          <p:cNvPr id="2" name="Picture 2" descr="Képtalálat a következőre: „ancient greek young soldiers”">
            <a:extLst>
              <a:ext uri="{FF2B5EF4-FFF2-40B4-BE49-F238E27FC236}">
                <a16:creationId xmlns:a16="http://schemas.microsoft.com/office/drawing/2014/main" id="{04DD6D23-1E5E-421A-8D68-5D520279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4567"/>
            <a:ext cx="4604581" cy="456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537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apcsolódó kép">
            <a:extLst>
              <a:ext uri="{FF2B5EF4-FFF2-40B4-BE49-F238E27FC236}">
                <a16:creationId xmlns:a16="http://schemas.microsoft.com/office/drawing/2014/main" id="{A3CA2E6D-486B-45EB-9AFF-0054B8C0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119" y="2708920"/>
            <a:ext cx="3306547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1">
            <a:extLst>
              <a:ext uri="{FF2B5EF4-FFF2-40B4-BE49-F238E27FC236}">
                <a16:creationId xmlns:a16="http://schemas.microsoft.com/office/drawing/2014/main" id="{5A86F8B9-888B-4D1A-B815-2735A3A6C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CA11F"/>
                </a:solidFill>
                <a:latin typeface="Cambria" panose="02040503050406030204" pitchFamily="18" charset="0"/>
              </a:rPr>
              <a:t>A fiatalok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0F4DC99D-10C0-4C37-865D-ACB02E7BE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052513"/>
            <a:ext cx="8784976" cy="201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indent="-34290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 lányok</a:t>
            </a:r>
            <a:b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háztartás, gyereknevelés</a:t>
            </a:r>
            <a:b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- gazdagabbak tanulhattak: bába, orvos, költő, filozófus</a:t>
            </a:r>
            <a:b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 Spárta: sportok, közösségi nevelés</a:t>
            </a:r>
            <a:endParaRPr lang="hu-HU" altLang="hu-HU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2" descr="Ancient+Greek+Clothing | Ancient Athens and the LCA – the similarity between women and slaves ...">
            <a:extLst>
              <a:ext uri="{FF2B5EF4-FFF2-40B4-BE49-F238E27FC236}">
                <a16:creationId xmlns:a16="http://schemas.microsoft.com/office/drawing/2014/main" id="{CB28FDA2-FB52-46A2-9F32-F2E973F9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6078133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apcsolódó kép">
            <a:extLst>
              <a:ext uri="{FF2B5EF4-FFF2-40B4-BE49-F238E27FC236}">
                <a16:creationId xmlns:a16="http://schemas.microsoft.com/office/drawing/2014/main" id="{1406BB58-2FD5-4C02-A149-9DBDC5BE1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/>
          <a:stretch/>
        </p:blipFill>
        <p:spPr bwMode="auto">
          <a:xfrm>
            <a:off x="7380312" y="2698540"/>
            <a:ext cx="1889231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603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A35C6D57-3630-48E6-A048-FA96F6860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A görög otthon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DBB19C2-C52B-4621-AEAD-67BE38CDD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8"/>
            <a:ext cx="8783713" cy="120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Az élet színterei</a:t>
            </a:r>
            <a:b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közterek</a:t>
            </a:r>
            <a:b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 otthon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0847AF85-45F9-4DB6-A814-EC1283345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3"/>
            <a:ext cx="9144000" cy="33265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Gazdagabb görög </a:t>
            </a:r>
            <a:r>
              <a:rPr lang="hu-HU" altLang="hu-HU" b="1" dirty="0">
                <a:highlight>
                  <a:srgbClr val="000000"/>
                </a:highlight>
                <a:latin typeface="Cambria" panose="02040503050406030204" pitchFamily="18" charset="0"/>
                <a:hlinkClick r:id="rId3"/>
              </a:rPr>
              <a:t>lakóháza</a:t>
            </a:r>
            <a:endParaRPr lang="hu-HU" altLang="hu-HU" b="1" dirty="0">
              <a:highlight>
                <a:srgbClr val="000000"/>
              </a:highlight>
              <a:latin typeface="Cambria" panose="020405030504060302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0049D9A-FEC2-45AE-A494-9A739E76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94" y="2204864"/>
            <a:ext cx="6663609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30990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5A86F8B9-888B-4D1A-B815-2735A3A6C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CA11F"/>
                </a:solidFill>
                <a:latin typeface="Cambria" panose="02040503050406030204" pitchFamily="18" charset="0"/>
              </a:rPr>
              <a:t>A gyermekkor vége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8C16474-8A55-4AB6-A2BE-A51588EFA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052513"/>
            <a:ext cx="8784976" cy="158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indent="-34290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 házasság</a:t>
            </a:r>
            <a:b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hu-HU" altLang="hu-H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	</a:t>
            </a: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lányok: 13-15 éves korban házasodtak</a:t>
            </a:r>
            <a:b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	- a szülők döntöttek a párválasztásról</a:t>
            </a:r>
            <a:b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		- hozomány</a:t>
            </a:r>
            <a:endParaRPr lang="hu-HU" altLang="hu-HU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CF58686A-D858-4E0F-AC11-0A737081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491162"/>
            <a:ext cx="8784973" cy="36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b="1" dirty="0" err="1">
                <a:latin typeface="Cambria" panose="02040503050406030204" pitchFamily="18" charset="0"/>
              </a:rPr>
              <a:t>Hippodameia</a:t>
            </a:r>
            <a:r>
              <a:rPr lang="hu-HU" b="1" dirty="0">
                <a:latin typeface="Cambria" panose="02040503050406030204" pitchFamily="18" charset="0"/>
              </a:rPr>
              <a:t> esküvői készülődése</a:t>
            </a:r>
            <a:endParaRPr lang="hu-HU" altLang="hu-HU" b="1" dirty="0">
              <a:latin typeface="Cambria" panose="02040503050406030204" pitchFamily="18" charset="0"/>
            </a:endParaRPr>
          </a:p>
        </p:txBody>
      </p:sp>
      <p:pic>
        <p:nvPicPr>
          <p:cNvPr id="6146" name="Picture 2" descr="http://mfas3.s3.amazonaws.com/objects/SC40908.jpg">
            <a:extLst>
              <a:ext uri="{FF2B5EF4-FFF2-40B4-BE49-F238E27FC236}">
                <a16:creationId xmlns:a16="http://schemas.microsoft.com/office/drawing/2014/main" id="{8380A7FA-D0D6-449D-BA4C-C3D1533CE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r="45663"/>
          <a:stretch/>
        </p:blipFill>
        <p:spPr bwMode="auto">
          <a:xfrm>
            <a:off x="1137909" y="2636912"/>
            <a:ext cx="6868178" cy="38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918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A35C6D57-3630-48E6-A048-FA96F6860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Étkezés: evés-ivás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DBB19C2-C52B-4621-AEAD-67BE38CDD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8"/>
            <a:ext cx="8783713" cy="120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Az élet színterei</a:t>
            </a:r>
            <a:b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közterek</a:t>
            </a:r>
            <a:b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 otthon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Kép 2" descr="A képen étel, asztal, fénykép, ülő látható&#10;&#10;Automatikusan generált leírás">
            <a:extLst>
              <a:ext uri="{FF2B5EF4-FFF2-40B4-BE49-F238E27FC236}">
                <a16:creationId xmlns:a16="http://schemas.microsoft.com/office/drawing/2014/main" id="{6D77C9FD-9146-4560-A1EC-CC9E42977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" y="11967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1205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A35C6D57-3630-48E6-A048-FA96F6860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Étkezés: evés-ivás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DBB19C2-C52B-4621-AEAD-67BE38CDD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8"/>
            <a:ext cx="8783713" cy="120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Az élet színterei</a:t>
            </a:r>
            <a:b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közterek</a:t>
            </a:r>
            <a:b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 otthon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Kép 5" descr="A képen étel, különböző, fénykép, tányér látható&#10;&#10;Automatikusan generált leírás">
            <a:extLst>
              <a:ext uri="{FF2B5EF4-FFF2-40B4-BE49-F238E27FC236}">
                <a16:creationId xmlns:a16="http://schemas.microsoft.com/office/drawing/2014/main" id="{D46FB6BB-CCD4-446D-A580-96ADB6C34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109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A35C6D57-3630-48E6-A048-FA96F6860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endParaRPr lang="hu-HU" altLang="hu-HU" sz="2400" b="1" dirty="0">
              <a:solidFill>
                <a:srgbClr val="FF950E"/>
              </a:solidFill>
              <a:latin typeface="Cambria" panose="020405030504060302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Étkezés: evés-ivás 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DBB19C2-C52B-4621-AEAD-67BE38CDD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8"/>
            <a:ext cx="8783713" cy="190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A </a:t>
            </a:r>
            <a:r>
              <a:rPr lang="hu-HU" altLang="hu-HU" sz="2400" b="1" dirty="0" err="1">
                <a:latin typeface="Cambria" panose="02040503050406030204" pitchFamily="18" charset="0"/>
                <a:cs typeface="Arial" panose="020B0604020202020204" pitchFamily="34" charset="0"/>
              </a:rPr>
              <a:t>szümposzionok</a:t>
            </a: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 („együtt ivás”)</a:t>
            </a:r>
            <a:b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csak férfiak vettek részt rajta</a:t>
            </a:r>
            <a:b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- lakoma, iszogatás</a:t>
            </a:r>
            <a:b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	- verselés, zene</a:t>
            </a:r>
            <a:b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	- filozófia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D760197-23DA-4881-997A-75684E4C0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/>
          <a:stretch/>
        </p:blipFill>
        <p:spPr bwMode="auto">
          <a:xfrm>
            <a:off x="4187808" y="2902561"/>
            <a:ext cx="4956192" cy="395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1DB62AB-1A46-4329-9F69-05EA0F11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2902561"/>
            <a:ext cx="5787650" cy="395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0847AF85-45F9-4DB6-A814-EC1283345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5344"/>
            <a:ext cx="9144000" cy="361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hu-HU" altLang="hu-HU" b="1" dirty="0" err="1">
                <a:latin typeface="Cambria" panose="02040503050406030204" pitchFamily="18" charset="0"/>
              </a:rPr>
              <a:t>Szümposzion</a:t>
            </a:r>
            <a:r>
              <a:rPr lang="hu-HU" altLang="hu-HU" b="1" dirty="0">
                <a:latin typeface="Cambria" panose="02040503050406030204" pitchFamily="18" charset="0"/>
              </a:rPr>
              <a:t> – Rabszolga hánytatja egy </a:t>
            </a:r>
            <a:r>
              <a:rPr lang="hu-HU" altLang="hu-HU" b="1" dirty="0" err="1">
                <a:latin typeface="Cambria" panose="02040503050406030204" pitchFamily="18" charset="0"/>
              </a:rPr>
              <a:t>symposion</a:t>
            </a:r>
            <a:r>
              <a:rPr lang="hu-HU" altLang="hu-HU" b="1" dirty="0">
                <a:latin typeface="Cambria" panose="02040503050406030204" pitchFamily="18" charset="0"/>
              </a:rPr>
              <a:t> résztvevőjét</a:t>
            </a:r>
          </a:p>
        </p:txBody>
      </p:sp>
    </p:spTree>
    <p:extLst>
      <p:ext uri="{BB962C8B-B14F-4D97-AF65-F5344CB8AC3E}">
        <p14:creationId xmlns:p14="http://schemas.microsoft.com/office/powerpoint/2010/main" val="19278651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4B410603-2BF1-49DD-A650-7D74E49FF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7"/>
            <a:ext cx="8783713" cy="127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  <a:t>A család ünnepei</a:t>
            </a:r>
            <a:br>
              <a:rPr lang="hu-HU" altLang="hu-HU" sz="2400" b="1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születésnapot, névnapot nem ünnepeltek</a:t>
            </a:r>
            <a:b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 három napos családi ünnepek</a:t>
            </a:r>
            <a:endParaRPr lang="hu-HU" altLang="hu-HU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35C6D57-3630-48E6-A048-FA96F6860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endParaRPr lang="hu-HU" altLang="hu-HU" sz="2400" b="1" dirty="0">
              <a:solidFill>
                <a:srgbClr val="FF950E"/>
              </a:solidFill>
              <a:latin typeface="Cambria" panose="020405030504060302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Étkezés: evés-ivás 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hu-HU" altLang="hu-HU" sz="2400" b="1" dirty="0">
              <a:solidFill>
                <a:srgbClr val="FF950E"/>
              </a:solidFill>
              <a:latin typeface="Cambria" panose="02040503050406030204" pitchFamily="18" charset="0"/>
            </a:endParaRPr>
          </a:p>
        </p:txBody>
      </p:sp>
      <p:pic>
        <p:nvPicPr>
          <p:cNvPr id="11266" name="Picture 2" descr="*Revised Version*- drawing of an ancient Greek dinner party that will be inspirational in terms of furniture design, coloring, and layout">
            <a:extLst>
              <a:ext uri="{FF2B5EF4-FFF2-40B4-BE49-F238E27FC236}">
                <a16:creationId xmlns:a16="http://schemas.microsoft.com/office/drawing/2014/main" id="{20C12B63-BD5C-410A-B8E9-EA47AF27F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1714" b="2492"/>
          <a:stretch/>
        </p:blipFill>
        <p:spPr bwMode="auto">
          <a:xfrm>
            <a:off x="1534226" y="2276872"/>
            <a:ext cx="6075545" cy="46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50359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360363" y="55563"/>
            <a:ext cx="8542337" cy="520700"/>
          </a:xfrm>
        </p:spPr>
        <p:txBody>
          <a:bodyPr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A görög nők élete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872D6A9-AA31-4DED-A05E-AA0426597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7"/>
            <a:ext cx="8783713" cy="192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</a:pPr>
            <a:r>
              <a:rPr lang="hu-HU" altLang="hu-HU" sz="2400" b="1" dirty="0">
                <a:latin typeface="Cambria" panose="02040503050406030204" pitchFamily="18" charset="0"/>
              </a:rPr>
              <a:t>A társadalmi helyzetük</a:t>
            </a:r>
            <a:br>
              <a:rPr lang="hu-HU" altLang="hu-HU" sz="2400" dirty="0">
                <a:latin typeface="Cambria" panose="02040503050406030204" pitchFamily="18" charset="0"/>
              </a:rPr>
            </a:br>
            <a:r>
              <a:rPr lang="hu-HU" altLang="hu-HU" sz="2400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volt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polgárjoguk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nincs politikai joguk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 birtok és ház öröklése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ha nincs fiútestvérük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</a:t>
            </a:r>
            <a:endParaRPr lang="hu-HU" altLang="hu-HU" sz="1600" dirty="0">
              <a:latin typeface="Cambria" panose="020405030504060302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</a:pPr>
            <a:endParaRPr lang="hu-HU" altLang="hu-HU" sz="2400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Kapcsolódó kép">
            <a:extLst>
              <a:ext uri="{FF2B5EF4-FFF2-40B4-BE49-F238E27FC236}">
                <a16:creationId xmlns:a16="http://schemas.microsoft.com/office/drawing/2014/main" id="{83DF7F84-30EE-4F70-8F5C-4AB19C90E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/>
          <a:stretch/>
        </p:blipFill>
        <p:spPr bwMode="auto">
          <a:xfrm>
            <a:off x="1660684" y="2924944"/>
            <a:ext cx="594169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22F7E761-6467-4432-B953-9FFE60334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A görög nők élete 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D8252411-D12E-4582-A48A-958C54EFB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7"/>
            <a:ext cx="8783713" cy="120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</a:pPr>
            <a:r>
              <a:rPr lang="hu-HU" altLang="hu-HU" sz="2400" b="1" dirty="0">
                <a:latin typeface="Cambria" panose="02040503050406030204" pitchFamily="18" charset="0"/>
              </a:rPr>
              <a:t>A társadalmi helyzetük</a:t>
            </a:r>
            <a:br>
              <a:rPr lang="hu-HU" altLang="hu-HU" sz="2400" dirty="0">
                <a:latin typeface="Cambria" panose="02040503050406030204" pitchFamily="18" charset="0"/>
              </a:rPr>
            </a:br>
            <a:r>
              <a:rPr lang="hu-HU" altLang="hu-HU" sz="2400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apjuk/férjük gyámsága alatt éltek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- házasság: 13-15 évesen</a:t>
            </a:r>
            <a:endParaRPr lang="hu-HU" altLang="hu-HU" sz="1600" dirty="0">
              <a:latin typeface="Cambria" panose="02040503050406030204" pitchFamily="18" charset="0"/>
            </a:endParaRPr>
          </a:p>
        </p:txBody>
      </p:sp>
      <p:pic>
        <p:nvPicPr>
          <p:cNvPr id="2050" name="Picture 2" descr="http://mfas3.s3.amazonaws.com/objects/SC40907.jpg">
            <a:extLst>
              <a:ext uri="{FF2B5EF4-FFF2-40B4-BE49-F238E27FC236}">
                <a16:creationId xmlns:a16="http://schemas.microsoft.com/office/drawing/2014/main" id="{B06EA247-1288-420E-81E6-C37844D1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11878"/>
            <a:ext cx="9144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8037574-9EE2-416F-A999-3977B3648D70}"/>
              </a:ext>
            </a:extLst>
          </p:cNvPr>
          <p:cNvSpPr txBox="1"/>
          <p:nvPr/>
        </p:nvSpPr>
        <p:spPr>
          <a:xfrm>
            <a:off x="0" y="62096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tx1"/>
                </a:solidFill>
                <a:latin typeface="Cambria" panose="02040503050406030204" pitchFamily="18" charset="0"/>
              </a:rPr>
              <a:t>Görög nászjelenet: az ifjú pár megérkezik a vőlegény otthonába.</a:t>
            </a:r>
          </a:p>
          <a:p>
            <a:pPr algn="ctr"/>
            <a:r>
              <a:rPr lang="hu-HU" b="1" dirty="0">
                <a:solidFill>
                  <a:schemeClr val="tx1"/>
                </a:solidFill>
                <a:latin typeface="Cambria" panose="02040503050406030204" pitchFamily="18" charset="0"/>
              </a:rPr>
              <a:t>Az emberek körül Erószok.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BEB3FB8E-7A25-4362-9FA2-6D98383F3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563"/>
            <a:ext cx="8784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 dirty="0">
                <a:solidFill>
                  <a:srgbClr val="FF950E"/>
                </a:solidFill>
                <a:latin typeface="Cambria" panose="02040503050406030204" pitchFamily="18" charset="0"/>
              </a:rPr>
              <a:t>A görög nők élete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D1A46C3-CCF5-4D0C-AA26-E7C4551AA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3" y="998538"/>
            <a:ext cx="8783713" cy="192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575"/>
              </a:spcAft>
              <a:buFont typeface="Wingdings" panose="05000000000000000000" pitchFamily="2" charset="2"/>
              <a:buChar char="§"/>
            </a:pPr>
            <a:r>
              <a:rPr lang="hu-HU" altLang="hu-HU" sz="2400" b="1" dirty="0">
                <a:latin typeface="Cambria" panose="02040503050406030204" pitchFamily="18" charset="0"/>
              </a:rPr>
              <a:t>A társadalmi helyzetük</a:t>
            </a:r>
            <a:br>
              <a:rPr lang="hu-HU" altLang="hu-HU" sz="2400" dirty="0">
                <a:latin typeface="Cambria" panose="02040503050406030204" pitchFamily="18" charset="0"/>
              </a:rPr>
            </a:br>
            <a:r>
              <a:rPr lang="hu-HU" altLang="hu-HU" sz="2400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háztartás, családi gazdaság vezetése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- az anya nevelte őket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együttműködtek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- 1-2 rabszolga segítette őket</a:t>
            </a:r>
            <a:endParaRPr lang="hu-HU" altLang="hu-HU" sz="1600" dirty="0">
              <a:latin typeface="Cambria" panose="02040503050406030204" pitchFamily="18" charset="0"/>
            </a:endParaRPr>
          </a:p>
        </p:txBody>
      </p:sp>
      <p:pic>
        <p:nvPicPr>
          <p:cNvPr id="3074" name="Picture 2" descr="Ancient+Greek+Clothing | Ancient Athens and the LCA – the similarity between women and slaves ...">
            <a:extLst>
              <a:ext uri="{FF2B5EF4-FFF2-40B4-BE49-F238E27FC236}">
                <a16:creationId xmlns:a16="http://schemas.microsoft.com/office/drawing/2014/main" id="{7762FC34-036A-46E3-8917-61FA7317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63" y="2924944"/>
            <a:ext cx="576167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567</Words>
  <Application>Microsoft Office PowerPoint</Application>
  <PresentationFormat>Diavetítés a képernyőre (4:3 oldalarány)</PresentationFormat>
  <Paragraphs>58</Paragraphs>
  <Slides>21</Slides>
  <Notes>21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6" baseType="lpstr">
      <vt:lpstr>Arial</vt:lpstr>
      <vt:lpstr>Cambria</vt:lpstr>
      <vt:lpstr>Times New Roman</vt:lpstr>
      <vt:lpstr>Wingdings</vt:lpstr>
      <vt:lpstr>Office-téma</vt:lpstr>
      <vt:lpstr>A GÖRÖG MINDENNAPOK (28)</vt:lpstr>
      <vt:lpstr>PowerPoint-bemutató</vt:lpstr>
      <vt:lpstr>PowerPoint-bemutató</vt:lpstr>
      <vt:lpstr>PowerPoint-bemutató</vt:lpstr>
      <vt:lpstr>PowerPoint-bemutató</vt:lpstr>
      <vt:lpstr>PowerPoint-bemutató</vt:lpstr>
      <vt:lpstr>A görög nők élete </vt:lpstr>
      <vt:lpstr>PowerPoint-bemutató</vt:lpstr>
      <vt:lpstr>PowerPoint-bemutató</vt:lpstr>
      <vt:lpstr>PowerPoint-bemutató</vt:lpstr>
      <vt:lpstr>A kisgyermekek nevelése </vt:lpstr>
      <vt:lpstr>PowerPoint-bemutató</vt:lpstr>
      <vt:lpstr>PowerPoint-bemutató</vt:lpstr>
      <vt:lpstr>A kisgyermekek nevelése</vt:lpstr>
      <vt:lpstr>Az iskoláskor </vt:lpstr>
      <vt:lpstr>PowerPoint-bemutató</vt:lpstr>
      <vt:lpstr>PowerPoint-bemutató</vt:lpstr>
      <vt:lpstr>A fiatalok </vt:lpstr>
      <vt:lpstr>A fiatalok </vt:lpstr>
      <vt:lpstr>A gyermekkor vége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Sumér, az első civilizáció</dc:title>
  <dc:creator>FeketeBalint</dc:creator>
  <cp:lastModifiedBy>Móni</cp:lastModifiedBy>
  <cp:revision>119</cp:revision>
  <cp:lastPrinted>1601-01-01T00:00:00Z</cp:lastPrinted>
  <dcterms:created xsi:type="dcterms:W3CDTF">2005-09-25T20:19:27Z</dcterms:created>
  <dcterms:modified xsi:type="dcterms:W3CDTF">2020-11-18T16:11:26Z</dcterms:modified>
</cp:coreProperties>
</file>